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321" r:id="rId2"/>
    <p:sldId id="3309" r:id="rId3"/>
    <p:sldId id="333" r:id="rId4"/>
    <p:sldId id="334" r:id="rId5"/>
    <p:sldId id="3287" r:id="rId6"/>
    <p:sldId id="3324" r:id="rId7"/>
    <p:sldId id="3325" r:id="rId8"/>
    <p:sldId id="3326" r:id="rId9"/>
    <p:sldId id="3328" r:id="rId10"/>
    <p:sldId id="3315" r:id="rId11"/>
    <p:sldId id="3288" r:id="rId12"/>
    <p:sldId id="3289" r:id="rId13"/>
    <p:sldId id="3331" r:id="rId14"/>
    <p:sldId id="3330" r:id="rId15"/>
    <p:sldId id="3332" r:id="rId16"/>
    <p:sldId id="3329" r:id="rId17"/>
    <p:sldId id="327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20B"/>
    <a:srgbClr val="00359E"/>
    <a:srgbClr val="BC3BFF"/>
    <a:srgbClr val="FD71FF"/>
    <a:srgbClr val="FF44F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/>
    <p:restoredTop sz="94208"/>
  </p:normalViewPr>
  <p:slideViewPr>
    <p:cSldViewPr snapToGrid="0">
      <p:cViewPr>
        <p:scale>
          <a:sx n="80" d="100"/>
          <a:sy n="80" d="100"/>
        </p:scale>
        <p:origin x="-1626" y="-426"/>
      </p:cViewPr>
      <p:guideLst>
        <p:guide orient="horz" pos="2132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9" descr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7" descr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6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9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alphaModFix amt="23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 txBox="1"/>
          <p:nvPr/>
        </p:nvSpPr>
        <p:spPr>
          <a:xfrm>
            <a:off x="11416864" y="0"/>
            <a:ext cx="775137" cy="22758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模板下载：</a:t>
            </a:r>
            <a:r>
              <a:t>www.1ppt.com/moban/    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行业</a:t>
            </a: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模板：</a:t>
            </a:r>
            <a:r>
              <a:t>www.1ppt.com/hangye/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节日</a:t>
            </a: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模板：</a:t>
            </a:r>
            <a:r>
              <a:t>www.1ppt.com/jieri/           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素材下载：</a:t>
            </a:r>
            <a:r>
              <a:t>www.1ppt.com/sucai/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背景图片：</a:t>
            </a:r>
            <a:r>
              <a:t>www.1ppt.com/beijing/      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图表下载：</a:t>
            </a:r>
            <a:r>
              <a:t>www.1ppt.com/tubiao/     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优秀</a:t>
            </a: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下载：</a:t>
            </a:r>
            <a:r>
              <a:t>www.1ppt.com/xiazai/        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教程： </a:t>
            </a:r>
            <a:r>
              <a:t>www.1ppt.com/powerpoint/     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t>Word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教程： </a:t>
            </a:r>
            <a:r>
              <a:t>www.1ppt.com/word/              Excel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教程：</a:t>
            </a:r>
            <a:r>
              <a:t>www.1ppt.com/excel/ 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资料下载：</a:t>
            </a:r>
            <a:r>
              <a:t>www.1ppt.com/ziliao/                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课件下载：</a:t>
            </a:r>
            <a:r>
              <a:t>www.1ppt.com/kejian/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范文下载：</a:t>
            </a:r>
            <a:r>
              <a:t>www.1ppt.com/fanwen/            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试卷下载：</a:t>
            </a:r>
            <a:r>
              <a:t>www.1ppt.com/shiti/ 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教案下载：</a:t>
            </a:r>
            <a:r>
              <a:t>www.1ppt.com/jiaoan/       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字体下载：</a:t>
            </a:r>
            <a:r>
              <a:t>www.1ppt.com/ziti/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rPr dirty="0"/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4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1" Type="http://schemas.openxmlformats.org/officeDocument/2006/relationships/image" Target="../media/image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.pn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10" Type="http://schemas.openxmlformats.org/officeDocument/2006/relationships/image" Target="../media/image6.pn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tif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>
            <a:extLst>
              <a:ext uri="{FF2B5EF4-FFF2-40B4-BE49-F238E27FC236}">
                <a16:creationId xmlns="" xmlns:a16="http://schemas.microsoft.com/office/drawing/2014/main" id="{2C8791D5-6374-4AB6-910F-7CFD2AB7D585}"/>
              </a:ext>
            </a:extLst>
          </p:cNvPr>
          <p:cNvSpPr txBox="1"/>
          <p:nvPr/>
        </p:nvSpPr>
        <p:spPr>
          <a:xfrm>
            <a:off x="1877679" y="3603443"/>
            <a:ext cx="3775393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 Light" panose="020F0302020204030204"/>
              </a:rPr>
              <a:t>广州德生智能信息技术有限公司</a:t>
            </a:r>
            <a:endParaRPr lang="en-US" altLang="zh-CN" sz="20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幼圆" panose="02010509060101010101" charset="-122"/>
            </a:endParaRPr>
          </a:p>
          <a:p>
            <a:pPr algn="ctr"/>
            <a:endParaRPr lang="en-US" altLang="zh-CN" sz="2000" b="1" kern="3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明兰_UI_TC" pitchFamily="2" charset="-122"/>
              <a:sym typeface="+mn-ea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876912" y="3048406"/>
            <a:ext cx="5828665" cy="0"/>
          </a:xfrm>
          <a:prstGeom prst="line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ADDD935-A054-4854-A29D-FF0C2011E6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8077" b="21542"/>
          <a:stretch/>
        </p:blipFill>
        <p:spPr>
          <a:xfrm>
            <a:off x="-596900" y="4483099"/>
            <a:ext cx="15633700" cy="23749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60A00C78-0E28-4048-8EC8-7FAA4B0DA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77" y="0"/>
            <a:ext cx="5485471" cy="6858000"/>
          </a:xfrm>
          <a:prstGeom prst="rect">
            <a:avLst/>
          </a:prstGeom>
        </p:spPr>
      </p:pic>
      <p:sp>
        <p:nvSpPr>
          <p:cNvPr id="7" name="文本框 14">
            <a:extLst>
              <a:ext uri="{FF2B5EF4-FFF2-40B4-BE49-F238E27FC236}">
                <a16:creationId xmlns="" xmlns:a16="http://schemas.microsoft.com/office/drawing/2014/main" id="{5C8108F1-E138-44B4-A094-B6F1894B0620}"/>
              </a:ext>
            </a:extLst>
          </p:cNvPr>
          <p:cNvSpPr txBox="1"/>
          <p:nvPr/>
        </p:nvSpPr>
        <p:spPr>
          <a:xfrm>
            <a:off x="1438360" y="1753332"/>
            <a:ext cx="4368504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kern="300" dirty="0">
                <a:solidFill>
                  <a:srgbClr val="0020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明兰_UI_TC" pitchFamily="2" charset="-122"/>
                <a:sym typeface="+mn-ea"/>
              </a:rPr>
              <a:t>【</a:t>
            </a:r>
            <a:r>
              <a:rPr lang="zh-CN" altLang="en-US" b="1" kern="300" dirty="0">
                <a:solidFill>
                  <a:srgbClr val="0020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明兰_UI_TC" pitchFamily="2" charset="-122"/>
                <a:sym typeface="+mn-ea"/>
              </a:rPr>
              <a:t>安全生产</a:t>
            </a:r>
            <a:r>
              <a:rPr lang="en-US" altLang="zh-CN" b="1" kern="300" dirty="0">
                <a:solidFill>
                  <a:srgbClr val="0020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明兰_UI_TC" pitchFamily="2" charset="-122"/>
                <a:sym typeface="+mn-ea"/>
              </a:rPr>
              <a:t>】【</a:t>
            </a:r>
            <a:r>
              <a:rPr lang="zh-CN" altLang="en-US" b="1" kern="300" dirty="0">
                <a:solidFill>
                  <a:srgbClr val="0020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明兰_UI_TC" pitchFamily="2" charset="-122"/>
                <a:sym typeface="+mn-ea"/>
              </a:rPr>
              <a:t>安全</a:t>
            </a:r>
            <a:r>
              <a:rPr lang="zh-CN" altLang="en-US" b="1" kern="300" dirty="0" smtClean="0">
                <a:solidFill>
                  <a:srgbClr val="0020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明兰_UI_TC" pitchFamily="2" charset="-122"/>
                <a:sym typeface="+mn-ea"/>
              </a:rPr>
              <a:t>监管</a:t>
            </a:r>
            <a:r>
              <a:rPr lang="en-US" altLang="zh-CN" b="1" kern="300" dirty="0">
                <a:solidFill>
                  <a:srgbClr val="0020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明兰_UI_TC" pitchFamily="2" charset="-122"/>
                <a:sym typeface="+mn-ea"/>
              </a:rPr>
              <a:t>】【</a:t>
            </a:r>
            <a:r>
              <a:rPr lang="zh-CN" altLang="en-US" b="1" kern="300" dirty="0">
                <a:solidFill>
                  <a:srgbClr val="0020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明兰_UI_TC" pitchFamily="2" charset="-122"/>
                <a:sym typeface="+mn-ea"/>
              </a:rPr>
              <a:t>智慧应用</a:t>
            </a:r>
            <a:r>
              <a:rPr lang="en-US" altLang="zh-CN" b="1" kern="300" dirty="0">
                <a:solidFill>
                  <a:srgbClr val="0020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明兰_UI_TC" pitchFamily="2" charset="-122"/>
                <a:sym typeface="+mn-ea"/>
              </a:rPr>
              <a:t>】</a:t>
            </a:r>
          </a:p>
          <a:p>
            <a:pPr algn="ctr"/>
            <a:endParaRPr lang="en-US" altLang="zh-CN" b="1" kern="3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明兰_UI_TC" pitchFamily="2" charset="-122"/>
              <a:sym typeface="+mn-ea"/>
            </a:endParaRPr>
          </a:p>
          <a:p>
            <a:pPr algn="ctr"/>
            <a:endParaRPr lang="en-US" altLang="zh-CN" b="1" kern="3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明兰_UI_TC" pitchFamily="2" charset="-122"/>
              <a:sym typeface="+mn-ea"/>
            </a:endParaRPr>
          </a:p>
        </p:txBody>
      </p:sp>
      <p:sp>
        <p:nvSpPr>
          <p:cNvPr id="8" name="PA_文本框 23"/>
          <p:cNvSpPr txBox="1"/>
          <p:nvPr/>
        </p:nvSpPr>
        <p:spPr>
          <a:xfrm>
            <a:off x="685584" y="2116157"/>
            <a:ext cx="6419384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幼圆" panose="02010509060101010101" charset="-122"/>
              </a:defRPr>
            </a:lvl1pPr>
          </a:lstStyle>
          <a:p>
            <a:pPr algn="ctr">
              <a:defRPr b="0"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pPr>
            <a:r>
              <a:rPr lang="zh-CN" altLang="en-US" b="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智能安全帽</a:t>
            </a:r>
            <a:r>
              <a:rPr lang="en-US" altLang="zh-CN" b="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DSJ-4S</a:t>
            </a:r>
            <a:r>
              <a:rPr lang="zh-CN" altLang="en-US" b="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幼圆" panose="02010509060101010101" charset="-122"/>
            </a:endParaRPr>
          </a:p>
        </p:txBody>
      </p:sp>
      <p:grpSp>
        <p:nvGrpSpPr>
          <p:cNvPr id="9" name="组合 13"/>
          <p:cNvGrpSpPr/>
          <p:nvPr/>
        </p:nvGrpSpPr>
        <p:grpSpPr>
          <a:xfrm>
            <a:off x="295274" y="180975"/>
            <a:ext cx="4210182" cy="833034"/>
            <a:chOff x="9240197" y="450063"/>
            <a:chExt cx="4902744" cy="951486"/>
          </a:xfrm>
        </p:grpSpPr>
        <p:pic>
          <p:nvPicPr>
            <p:cNvPr id="10" name="图片 9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9240197" y="450063"/>
              <a:ext cx="2918593" cy="61860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75669" y="1050008"/>
              <a:ext cx="4867272" cy="3515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20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20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20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/>
        </p:nvCxnSpPr>
        <p:spPr>
          <a:xfrm>
            <a:off x="1" y="981365"/>
            <a:ext cx="1221508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336860" y="156127"/>
            <a:ext cx="503925" cy="503925"/>
            <a:chOff x="624979" y="908720"/>
            <a:chExt cx="288032" cy="28803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3836" y="1816925"/>
            <a:ext cx="7493832" cy="2257787"/>
          </a:xfrm>
          <a:prstGeom prst="rect">
            <a:avLst/>
          </a:prstGeom>
        </p:spPr>
      </p:pic>
      <p:sp>
        <p:nvSpPr>
          <p:cNvPr id="50" name="标题 4"/>
          <p:cNvSpPr txBox="1"/>
          <p:nvPr/>
        </p:nvSpPr>
        <p:spPr>
          <a:xfrm>
            <a:off x="1135538" y="443632"/>
            <a:ext cx="4184898" cy="272009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2C3637"/>
                </a:solidFill>
                <a:latin typeface="+mj-ea"/>
              </a:rPr>
              <a:t>三</a:t>
            </a:r>
            <a:r>
              <a:rPr lang="zh-CN" altLang="en-US" sz="2400" b="1" dirty="0" smtClean="0">
                <a:solidFill>
                  <a:srgbClr val="2C3637"/>
                </a:solidFill>
                <a:latin typeface="+mj-ea"/>
              </a:rPr>
              <a:t>、结构组成</a:t>
            </a:r>
            <a:r>
              <a:rPr lang="en-US" altLang="zh-CN" sz="2400" dirty="0" smtClean="0">
                <a:solidFill>
                  <a:srgbClr val="2C3637"/>
                </a:solidFill>
                <a:latin typeface="+mj-ea"/>
              </a:rPr>
              <a:t>|</a:t>
            </a:r>
            <a:r>
              <a:rPr lang="zh-CN" altLang="en-US" sz="2400" dirty="0" smtClean="0">
                <a:solidFill>
                  <a:srgbClr val="2C3637"/>
                </a:solidFill>
                <a:latin typeface="+mj-ea"/>
              </a:rPr>
              <a:t> </a:t>
            </a:r>
            <a:r>
              <a:rPr lang="zh-CN" altLang="en-US" sz="2400" dirty="0">
                <a:solidFill>
                  <a:srgbClr val="2C3637"/>
                </a:solidFill>
                <a:latin typeface="+mj-ea"/>
              </a:rPr>
              <a:t>双通道喇叭</a:t>
            </a:r>
            <a:endParaRPr lang="zh-CN" altLang="zh-CN" sz="1200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06263" y="4772854"/>
            <a:ext cx="5862502" cy="435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幼圆" panose="02010509060101010101" charset="-122"/>
              </a:rPr>
              <a:t>双硅麦设计，降低环境噪音的影响，保证通话品质</a:t>
            </a:r>
          </a:p>
        </p:txBody>
      </p:sp>
      <p:grpSp>
        <p:nvGrpSpPr>
          <p:cNvPr id="13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14" name="图片 13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圆角矩形 136"/>
          <p:cNvSpPr/>
          <p:nvPr/>
        </p:nvSpPr>
        <p:spPr>
          <a:xfrm>
            <a:off x="8481010" y="2259345"/>
            <a:ext cx="3559598" cy="797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2F8"/>
              </a:gs>
              <a:gs pos="100000">
                <a:schemeClr val="accent1">
                  <a:lumMod val="99000"/>
                </a:schemeClr>
              </a:gs>
            </a:gsLst>
            <a:lin ang="5400000" scaled="0"/>
          </a:gradFill>
          <a:effectLst>
            <a:innerShdw blurRad="63500" dist="50800" dir="2094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8812806" y="4696940"/>
            <a:ext cx="3186515" cy="797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2F8"/>
              </a:gs>
              <a:gs pos="100000">
                <a:schemeClr val="accent1">
                  <a:lumMod val="99000"/>
                </a:schemeClr>
              </a:gs>
            </a:gsLst>
            <a:lin ang="5400000" scaled="0"/>
          </a:gradFill>
          <a:effectLst>
            <a:innerShdw blurRad="63500" dist="50800" dir="2094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5" name="圆角矩形 134"/>
          <p:cNvSpPr/>
          <p:nvPr/>
        </p:nvSpPr>
        <p:spPr>
          <a:xfrm>
            <a:off x="4947231" y="4778258"/>
            <a:ext cx="3073260" cy="797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2F8"/>
              </a:gs>
              <a:gs pos="100000">
                <a:schemeClr val="accent1">
                  <a:lumMod val="99000"/>
                </a:schemeClr>
              </a:gs>
            </a:gsLst>
            <a:lin ang="5400000" scaled="0"/>
          </a:gradFill>
          <a:effectLst>
            <a:innerShdw blurRad="63500" dist="50800" dir="2094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4920043" y="3514639"/>
            <a:ext cx="3100448" cy="797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2F8"/>
              </a:gs>
              <a:gs pos="100000">
                <a:schemeClr val="accent1">
                  <a:lumMod val="99000"/>
                </a:schemeClr>
              </a:gs>
            </a:gsLst>
            <a:lin ang="5400000" scaled="0"/>
          </a:gradFill>
          <a:effectLst>
            <a:innerShdw blurRad="63500" dist="50800" dir="2094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9" name="圆角矩形 128"/>
          <p:cNvSpPr/>
          <p:nvPr/>
        </p:nvSpPr>
        <p:spPr>
          <a:xfrm>
            <a:off x="4606381" y="2244712"/>
            <a:ext cx="3414110" cy="797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2F8"/>
              </a:gs>
              <a:gs pos="100000">
                <a:schemeClr val="accent1">
                  <a:lumMod val="99000"/>
                </a:schemeClr>
              </a:gs>
            </a:gsLst>
            <a:lin ang="5400000" scaled="0"/>
          </a:gradFill>
          <a:effectLst>
            <a:innerShdw blurRad="63500" dist="50800" dir="2094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8656484" y="3474071"/>
            <a:ext cx="3384123" cy="797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2F8"/>
              </a:gs>
              <a:gs pos="100000">
                <a:schemeClr val="accent1">
                  <a:lumMod val="99000"/>
                </a:schemeClr>
              </a:gs>
            </a:gsLst>
            <a:lin ang="5400000" scaled="0"/>
          </a:gradFill>
          <a:effectLst>
            <a:innerShdw blurRad="63500" dist="50800" dir="2094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884964" y="2241202"/>
            <a:ext cx="3298748" cy="797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2F8"/>
              </a:gs>
              <a:gs pos="100000">
                <a:schemeClr val="accent1">
                  <a:lumMod val="99000"/>
                </a:schemeClr>
              </a:gs>
            </a:gsLst>
            <a:lin ang="5400000" scaled="0"/>
          </a:gradFill>
          <a:effectLst>
            <a:innerShdw blurRad="63500" dist="50800" dir="2094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1" name="直接连接符 120"/>
          <p:cNvCxnSpPr/>
          <p:nvPr/>
        </p:nvCxnSpPr>
        <p:spPr>
          <a:xfrm>
            <a:off x="1" y="981365"/>
            <a:ext cx="1221508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336860" y="156127"/>
            <a:ext cx="503925" cy="503925"/>
            <a:chOff x="624979" y="908720"/>
            <a:chExt cx="288032" cy="28803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/>
        </p:nvSpPr>
        <p:spPr>
          <a:xfrm>
            <a:off x="4844759" y="1265389"/>
            <a:ext cx="202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400" dirty="0">
                <a:solidFill>
                  <a:schemeClr val="tx1"/>
                </a:solidFill>
                <a:uFillTx/>
                <a:latin typeface="+mj-ea"/>
              </a:rPr>
              <a:t>九大功能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799115" y="3462307"/>
            <a:ext cx="3381203" cy="797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2F8"/>
              </a:gs>
              <a:gs pos="100000">
                <a:schemeClr val="accent1">
                  <a:lumMod val="99000"/>
                </a:schemeClr>
              </a:gs>
            </a:gsLst>
            <a:lin ang="5400000" scaled="0"/>
          </a:gradFill>
          <a:effectLst>
            <a:innerShdw blurRad="63500" dist="50800" dir="2094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431929" y="2244797"/>
            <a:ext cx="1212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+mj-ea"/>
              </a:rPr>
              <a:t>语音通话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416547" y="2549760"/>
            <a:ext cx="270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ea typeface="思源黑体 Bold" panose="020B0800000000000000" charset="-122"/>
                <a:cs typeface="思源黑体 Bold" panose="020B0800000000000000" charset="-122"/>
              </a:rPr>
              <a:t>内置高灵敏度MIC及环线立体声喇叭, 实现语音双向通讯、组呼等功能 </a:t>
            </a:r>
          </a:p>
        </p:txBody>
      </p:sp>
      <p:pic>
        <p:nvPicPr>
          <p:cNvPr id="89" name="图片 88" descr="语音通话 拷贝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244" y="2103667"/>
            <a:ext cx="1046219" cy="1046219"/>
          </a:xfrm>
          <a:prstGeom prst="rect">
            <a:avLst/>
          </a:prstGeom>
          <a:effectLst>
            <a:innerShdw blurRad="63500" dist="25400" dir="10740000">
              <a:prstClr val="black">
                <a:alpha val="50000"/>
              </a:prstClr>
            </a:innerShdw>
          </a:effectLst>
        </p:spPr>
      </p:pic>
      <p:sp>
        <p:nvSpPr>
          <p:cNvPr id="91" name="文本框 90"/>
          <p:cNvSpPr txBox="1"/>
          <p:nvPr/>
        </p:nvSpPr>
        <p:spPr>
          <a:xfrm>
            <a:off x="5521354" y="2263645"/>
            <a:ext cx="1212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600">
                <a:solidFill>
                  <a:schemeClr val="tx1"/>
                </a:solidFill>
                <a:latin typeface="+mj-ea"/>
              </a:defRPr>
            </a:lvl1pPr>
          </a:lstStyle>
          <a:p>
            <a:r>
              <a:rPr lang="zh-CN" altLang="en-US" dirty="0"/>
              <a:t>脱帽报警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5453899" y="2565860"/>
            <a:ext cx="227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+mj-ea"/>
                <a:cs typeface="思源黑体 Bold" panose="020B0800000000000000" charset="-122"/>
              </a:rPr>
              <a:t>人员若未佩戴</a:t>
            </a:r>
            <a:r>
              <a:rPr lang="zh-CN" altLang="en-US" sz="1200" dirty="0">
                <a:solidFill>
                  <a:schemeClr val="tx1"/>
                </a:solidFill>
                <a:latin typeface="+mj-ea"/>
              </a:rPr>
              <a:t>安全帽</a:t>
            </a:r>
            <a:r>
              <a:rPr lang="zh-CN" altLang="en-US" sz="1200" dirty="0">
                <a:solidFill>
                  <a:schemeClr val="tx1"/>
                </a:solidFill>
                <a:latin typeface="+mj-ea"/>
                <a:cs typeface="思源黑体 Bold" panose="020B0800000000000000" charset="-122"/>
              </a:rPr>
              <a:t>，人员和后台都会收到报警提示 </a:t>
            </a:r>
          </a:p>
        </p:txBody>
      </p:sp>
      <p:pic>
        <p:nvPicPr>
          <p:cNvPr id="93" name="图片 92" descr="D:\工作\润得科技2019\3月\安全帽\PPT文件\素材\icon2\脱帽报警 拷贝.png脱帽报警 拷贝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4487491" y="2127066"/>
            <a:ext cx="1002229" cy="1003193"/>
          </a:xfrm>
          <a:prstGeom prst="rect">
            <a:avLst/>
          </a:prstGeom>
          <a:effectLst>
            <a:innerShdw blurRad="63500" dist="25400" dir="10740000">
              <a:prstClr val="black">
                <a:alpha val="50000"/>
              </a:prstClr>
            </a:innerShdw>
          </a:effectLst>
        </p:spPr>
      </p:pic>
      <p:sp>
        <p:nvSpPr>
          <p:cNvPr id="95" name="文本框 94"/>
          <p:cNvSpPr txBox="1"/>
          <p:nvPr/>
        </p:nvSpPr>
        <p:spPr>
          <a:xfrm>
            <a:off x="9346666" y="4761307"/>
            <a:ext cx="1309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+mj-ea"/>
              </a:rPr>
              <a:t>跌落报警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9303167" y="5059174"/>
            <a:ext cx="221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+mj-ea"/>
                <a:cs typeface="思源黑体 CN Normal" panose="020B0400000000000000" charset="-122"/>
              </a:rPr>
              <a:t>人员跌落或受到猛烈撞击后台会提示收到报警</a:t>
            </a:r>
          </a:p>
        </p:txBody>
      </p:sp>
      <p:pic>
        <p:nvPicPr>
          <p:cNvPr id="97" name="图片 96" descr="D:\工作\润得科技2019\3月\安全帽\PPT文件\素材\icon2\跌落报警 拷贝.png跌落报警 拷贝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250112" y="4582621"/>
            <a:ext cx="1160861" cy="1075838"/>
          </a:xfrm>
          <a:prstGeom prst="rect">
            <a:avLst/>
          </a:prstGeom>
          <a:effectLst>
            <a:innerShdw blurRad="63500" dist="25400" dir="10740000">
              <a:prstClr val="black">
                <a:alpha val="50000"/>
              </a:prstClr>
            </a:innerShdw>
          </a:effectLst>
        </p:spPr>
      </p:pic>
      <p:sp>
        <p:nvSpPr>
          <p:cNvPr id="99" name="文本框 98"/>
          <p:cNvSpPr txBox="1"/>
          <p:nvPr/>
        </p:nvSpPr>
        <p:spPr>
          <a:xfrm>
            <a:off x="1368965" y="3491706"/>
            <a:ext cx="1212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+mj-ea"/>
              </a:rPr>
              <a:t>危险救援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343882" y="3792140"/>
            <a:ext cx="265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+mj-ea"/>
              </a:rPr>
              <a:t>内置SOS救援系统，方便人员遇到危险时能得到及时救援</a:t>
            </a:r>
          </a:p>
        </p:txBody>
      </p:sp>
      <p:pic>
        <p:nvPicPr>
          <p:cNvPr id="101" name="图片 100" descr="D:\工作\润得科技2019\3月\安全帽\PPT文件\素材\icon2\SOS 拷贝.pngSOS 拷贝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336860" y="3383662"/>
            <a:ext cx="1046219" cy="1047225"/>
          </a:xfrm>
          <a:prstGeom prst="rect">
            <a:avLst/>
          </a:prstGeom>
          <a:effectLst>
            <a:innerShdw blurRad="63500" dist="25400" dir="10740000">
              <a:prstClr val="black">
                <a:alpha val="50000"/>
              </a:prstClr>
            </a:innerShdw>
          </a:effectLst>
        </p:spPr>
      </p:pic>
      <p:sp>
        <p:nvSpPr>
          <p:cNvPr id="103" name="文本框 102"/>
          <p:cNvSpPr txBox="1"/>
          <p:nvPr/>
        </p:nvSpPr>
        <p:spPr>
          <a:xfrm>
            <a:off x="5478394" y="3539461"/>
            <a:ext cx="1212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+mj-ea"/>
              </a:rPr>
              <a:t>人员定位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5453899" y="3792140"/>
            <a:ext cx="2279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+mj-ea"/>
                <a:cs typeface="思源黑体 Bold" panose="020B0800000000000000" charset="-122"/>
              </a:rPr>
              <a:t>支持GPS实时定位，方便管理人员调配及时处理事件</a:t>
            </a:r>
          </a:p>
        </p:txBody>
      </p:sp>
      <p:pic>
        <p:nvPicPr>
          <p:cNvPr id="105" name="图片 104" descr="D:\工作\润得科技2019\3月\安全帽\PPT文件\素材\icon2\定位 拷贝.png定位 拷贝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4451035" y="3402916"/>
            <a:ext cx="1002864" cy="1003828"/>
          </a:xfrm>
          <a:prstGeom prst="rect">
            <a:avLst/>
          </a:prstGeom>
          <a:effectLst>
            <a:innerShdw blurRad="63500" dist="25400" dir="10740000">
              <a:prstClr val="black">
                <a:alpha val="50000"/>
              </a:prstClr>
            </a:innerShdw>
          </a:effectLst>
        </p:spPr>
      </p:pic>
      <p:sp>
        <p:nvSpPr>
          <p:cNvPr id="107" name="文本框 106"/>
          <p:cNvSpPr txBox="1"/>
          <p:nvPr/>
        </p:nvSpPr>
        <p:spPr>
          <a:xfrm>
            <a:off x="9161529" y="2290047"/>
            <a:ext cx="121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600">
                <a:solidFill>
                  <a:schemeClr val="tx1"/>
                </a:solidFill>
                <a:latin typeface="+mj-ea"/>
              </a:defRPr>
            </a:lvl1pPr>
          </a:lstStyle>
          <a:p>
            <a:r>
              <a:rPr lang="zh-CN" altLang="en-US" dirty="0"/>
              <a:t>组呼群呼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9161528" y="2583351"/>
            <a:ext cx="287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+mj-ea"/>
                <a:cs typeface="思源黑体 CN Normal" panose="020B0400000000000000" charset="-122"/>
              </a:rPr>
              <a:t>方便建立工作组，组员全双工、免手工操作的组呼和群呼，便于协同工作</a:t>
            </a:r>
          </a:p>
        </p:txBody>
      </p:sp>
      <p:pic>
        <p:nvPicPr>
          <p:cNvPr id="109" name="图片 108" descr="D:\工作\润得科技2019\3月\安全帽\PPT文件\素材\icon2\电子围栏 拷贝.png电子围栏 拷贝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8203027" y="2141838"/>
            <a:ext cx="1007258" cy="1008227"/>
          </a:xfrm>
          <a:prstGeom prst="rect">
            <a:avLst/>
          </a:prstGeom>
          <a:effectLst>
            <a:innerShdw blurRad="63500" dist="25400" dir="10740000">
              <a:prstClr val="black">
                <a:alpha val="50000"/>
              </a:prstClr>
            </a:innerShdw>
          </a:effectLst>
        </p:spPr>
      </p:pic>
      <p:sp>
        <p:nvSpPr>
          <p:cNvPr id="111" name="文本框 110"/>
          <p:cNvSpPr txBox="1"/>
          <p:nvPr/>
        </p:nvSpPr>
        <p:spPr>
          <a:xfrm>
            <a:off x="9243368" y="3465960"/>
            <a:ext cx="1212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+mj-ea"/>
              </a:rPr>
              <a:t>轨迹回放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9204172" y="3801855"/>
            <a:ext cx="265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+mj-ea"/>
                <a:cs typeface="思源黑体 CN Normal" panose="020B0400000000000000" charset="-122"/>
              </a:rPr>
              <a:t>管理端可查看每位作业人员某个时间段的运动轨迹，追溯作业历史进程</a:t>
            </a:r>
          </a:p>
        </p:txBody>
      </p:sp>
      <p:pic>
        <p:nvPicPr>
          <p:cNvPr id="113" name="图片 112" descr="D:\工作\润得科技2019\3月\安全帽\PPT文件\素材\icon2\轨迹回放 拷贝.png轨迹回放 拷贝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8165579" y="3363210"/>
            <a:ext cx="1038592" cy="1039590"/>
          </a:xfrm>
          <a:prstGeom prst="rect">
            <a:avLst/>
          </a:prstGeom>
          <a:effectLst>
            <a:innerShdw blurRad="63500" dist="25400" dir="10740000">
              <a:prstClr val="black">
                <a:alpha val="50000"/>
              </a:prstClr>
            </a:innerShdw>
          </a:effectLst>
        </p:spPr>
      </p:pic>
      <p:sp>
        <p:nvSpPr>
          <p:cNvPr id="115" name="文本框 114"/>
          <p:cNvSpPr txBox="1"/>
          <p:nvPr/>
        </p:nvSpPr>
        <p:spPr>
          <a:xfrm>
            <a:off x="5464304" y="4812763"/>
            <a:ext cx="1212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+mj-ea"/>
              </a:rPr>
              <a:t>近电感应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5451451" y="5106679"/>
            <a:ext cx="2281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+mj-ea"/>
                <a:cs typeface="思源黑体 Bold" panose="020B0800000000000000" charset="-122"/>
              </a:rPr>
              <a:t>内置电压感应芯片支持各种常见电压的近电预警 </a:t>
            </a:r>
          </a:p>
        </p:txBody>
      </p:sp>
      <p:pic>
        <p:nvPicPr>
          <p:cNvPr id="117" name="图片 116" descr="D:\工作\润得科技2019\3月\安全帽\PPT文件\素材\icon2\近电感应 拷贝.png近电感应 拷贝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>
          <a:xfrm>
            <a:off x="4465853" y="4700660"/>
            <a:ext cx="1023291" cy="1024275"/>
          </a:xfrm>
          <a:prstGeom prst="rect">
            <a:avLst/>
          </a:prstGeom>
          <a:effectLst>
            <a:innerShdw blurRad="63500" dist="25400" dir="10740000">
              <a:prstClr val="black">
                <a:alpha val="50000"/>
              </a:prstClr>
            </a:innerShdw>
          </a:effectLst>
        </p:spPr>
      </p:pic>
      <p:sp>
        <p:nvSpPr>
          <p:cNvPr id="131" name="圆角矩形 130"/>
          <p:cNvSpPr/>
          <p:nvPr/>
        </p:nvSpPr>
        <p:spPr>
          <a:xfrm>
            <a:off x="866563" y="4802198"/>
            <a:ext cx="3356308" cy="797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2F8"/>
              </a:gs>
              <a:gs pos="100000">
                <a:schemeClr val="accent1">
                  <a:lumMod val="99000"/>
                </a:schemeClr>
              </a:gs>
            </a:gsLst>
            <a:lin ang="5400000" scaled="0"/>
          </a:gradFill>
          <a:effectLst>
            <a:innerShdw blurRad="63500" dist="50800" dir="2094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1413528" y="4805793"/>
            <a:ext cx="1212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思源黑体 Bold" panose="020B0800000000000000" charset="-122"/>
                <a:ea typeface="思源黑体 Bold" panose="020B0800000000000000" charset="-122"/>
              </a:rPr>
              <a:t>视频监测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1398146" y="5110756"/>
            <a:ext cx="257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</a:rPr>
              <a:t>通过</a:t>
            </a:r>
            <a:r>
              <a:rPr lang="en-US" altLang="zh-CN" sz="1200" dirty="0">
                <a:solidFill>
                  <a:schemeClr val="tx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</a:rPr>
              <a:t>4G</a:t>
            </a:r>
            <a:r>
              <a:rPr lang="zh-CN" altLang="en-US" sz="1200" dirty="0">
                <a:solidFill>
                  <a:schemeClr val="tx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</a:rPr>
              <a:t>网络，实时回传视频图像，帮助监控端实时了解现场情况</a:t>
            </a:r>
          </a:p>
        </p:txBody>
      </p:sp>
      <p:pic>
        <p:nvPicPr>
          <p:cNvPr id="134" name="图片 133" descr="语音通话 拷贝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843" y="4664663"/>
            <a:ext cx="1046219" cy="1046219"/>
          </a:xfrm>
          <a:prstGeom prst="rect">
            <a:avLst/>
          </a:prstGeom>
          <a:effectLst>
            <a:innerShdw blurRad="63500" dist="25400" dir="10740000">
              <a:prstClr val="black">
                <a:alpha val="50000"/>
              </a:prstClr>
            </a:innerShdw>
          </a:effectLst>
        </p:spPr>
      </p:pic>
      <p:sp>
        <p:nvSpPr>
          <p:cNvPr id="53" name="标题 4"/>
          <p:cNvSpPr txBox="1"/>
          <p:nvPr/>
        </p:nvSpPr>
        <p:spPr>
          <a:xfrm>
            <a:off x="989396" y="405158"/>
            <a:ext cx="4184898" cy="272009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2C3637"/>
                </a:solidFill>
                <a:latin typeface="+mj-ea"/>
              </a:rPr>
              <a:t>四</a:t>
            </a:r>
            <a:r>
              <a:rPr lang="zh-CN" altLang="en-US" sz="2400" b="1" dirty="0" smtClean="0">
                <a:solidFill>
                  <a:srgbClr val="2C3637"/>
                </a:solidFill>
                <a:latin typeface="+mj-ea"/>
              </a:rPr>
              <a:t>、功能特点</a:t>
            </a:r>
            <a:r>
              <a:rPr lang="en-US" altLang="zh-CN" sz="2400" dirty="0" smtClean="0">
                <a:solidFill>
                  <a:srgbClr val="2C3637"/>
                </a:solidFill>
                <a:latin typeface="+mj-ea"/>
              </a:rPr>
              <a:t>|  </a:t>
            </a:r>
            <a:r>
              <a:rPr lang="zh-CN" altLang="en-US" sz="2400" dirty="0">
                <a:solidFill>
                  <a:srgbClr val="2C3637"/>
                </a:solidFill>
                <a:latin typeface="+mj-ea"/>
              </a:rPr>
              <a:t>智能安全帽</a:t>
            </a:r>
            <a:endParaRPr lang="zh-CN" altLang="zh-CN" sz="1200" dirty="0">
              <a:latin typeface="+mj-ea"/>
            </a:endParaRPr>
          </a:p>
        </p:txBody>
      </p:sp>
      <p:grpSp>
        <p:nvGrpSpPr>
          <p:cNvPr id="49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54" name="图片 53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99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99"/>
                            </p:stCondLst>
                            <p:childTnLst>
                              <p:par>
                                <p:cTn id="4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00"/>
                            </p:stCondLst>
                            <p:childTnLst>
                              <p:par>
                                <p:cTn id="4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800"/>
                            </p:stCondLst>
                            <p:childTnLst>
                              <p:par>
                                <p:cTn id="6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2" dur="80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3" dur="80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80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8" dur="80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9" dur="80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80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39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339"/>
                            </p:stCondLst>
                            <p:childTnLst>
                              <p:par>
                                <p:cTn id="7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0" dur="80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1" dur="80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80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39"/>
                            </p:stCondLst>
                            <p:childTnLst>
                              <p:par>
                                <p:cTn id="8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6" dur="8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7" dur="8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8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619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119"/>
                            </p:stCondLst>
                            <p:childTnLst>
                              <p:par>
                                <p:cTn id="9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8" dur="8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9" dur="8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8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319"/>
                            </p:stCondLst>
                            <p:childTnLst>
                              <p:par>
                                <p:cTn id="10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4" dur="8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5" dur="8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8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319"/>
                            </p:stCondLst>
                            <p:childTnLst>
                              <p:par>
                                <p:cTn id="1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819"/>
                            </p:stCondLst>
                            <p:childTnLst>
                              <p:par>
                                <p:cTn id="11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6" dur="8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7" dur="8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8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19"/>
                            </p:stCondLst>
                            <p:childTnLst>
                              <p:par>
                                <p:cTn id="1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2" dur="8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3" dur="8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8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339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839"/>
                            </p:stCondLst>
                            <p:childTnLst>
                              <p:par>
                                <p:cTn id="13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4" dur="8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5" dur="8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8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3039"/>
                            </p:stCondLst>
                            <p:childTnLst>
                              <p:par>
                                <p:cTn id="13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0" dur="8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1" dur="8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8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319"/>
                            </p:stCondLst>
                            <p:childTnLst>
                              <p:par>
                                <p:cTn id="1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819"/>
                            </p:stCondLst>
                            <p:childTnLst>
                              <p:par>
                                <p:cTn id="15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2" dur="8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3" dur="8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8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19"/>
                            </p:stCondLst>
                            <p:childTnLst>
                              <p:par>
                                <p:cTn id="15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8" dur="8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9" dur="8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8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939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6439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939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7439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7939"/>
                            </p:stCondLst>
                            <p:childTnLst>
                              <p:par>
                                <p:cTn id="1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8439"/>
                            </p:stCondLst>
                            <p:childTnLst>
                              <p:par>
                                <p:cTn id="18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6" dur="8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7" dur="8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8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8639"/>
                            </p:stCondLst>
                            <p:childTnLst>
                              <p:par>
                                <p:cTn id="19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2" dur="8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3" dur="8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8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9839"/>
                            </p:stCondLst>
                            <p:childTnLst>
                              <p:par>
                                <p:cTn id="1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0339"/>
                            </p:stCondLst>
                            <p:childTnLst>
                              <p:par>
                                <p:cTn id="2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839"/>
                            </p:stCondLst>
                            <p:childTnLst>
                              <p:par>
                                <p:cTn id="2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1339"/>
                            </p:stCondLst>
                            <p:childTnLst>
                              <p:par>
                                <p:cTn id="2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ldLvl="0" animBg="1"/>
      <p:bldP spid="136" grpId="0" bldLvl="0" animBg="1"/>
      <p:bldP spid="135" grpId="0" bldLvl="0" animBg="1"/>
      <p:bldP spid="130" grpId="0" bldLvl="0" animBg="1"/>
      <p:bldP spid="129" grpId="0" bldLvl="0" animBg="1"/>
      <p:bldP spid="125" grpId="0" bldLvl="0" animBg="1"/>
      <p:bldP spid="124" grpId="0" bldLvl="0" animBg="1"/>
      <p:bldP spid="48" grpId="0"/>
      <p:bldP spid="48" grpId="1"/>
      <p:bldP spid="50" grpId="0" bldLvl="0" animBg="1"/>
      <p:bldP spid="51" grpId="0"/>
      <p:bldP spid="52" grpId="0"/>
      <p:bldP spid="91" grpId="0"/>
      <p:bldP spid="92" grpId="0"/>
      <p:bldP spid="95" grpId="0"/>
      <p:bldP spid="96" grpId="0"/>
      <p:bldP spid="99" grpId="0"/>
      <p:bldP spid="100" grpId="0"/>
      <p:bldP spid="103" grpId="0"/>
      <p:bldP spid="104" grpId="0"/>
      <p:bldP spid="107" grpId="0"/>
      <p:bldP spid="108" grpId="0"/>
      <p:bldP spid="111" grpId="0"/>
      <p:bldP spid="112" grpId="0"/>
      <p:bldP spid="115" grpId="0"/>
      <p:bldP spid="116" grpId="0"/>
      <p:bldP spid="131" grpId="0" bldLvl="0" animBg="1"/>
      <p:bldP spid="132" grpId="0"/>
      <p:bldP spid="1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/>
        </p:nvCxnSpPr>
        <p:spPr>
          <a:xfrm>
            <a:off x="1" y="981365"/>
            <a:ext cx="1221508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336860" y="156127"/>
            <a:ext cx="503925" cy="503925"/>
            <a:chOff x="624979" y="908720"/>
            <a:chExt cx="288032" cy="28803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869186" y="1580913"/>
            <a:ext cx="12649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accent2">
                    <a:alpha val="30000"/>
                  </a:schemeClr>
                </a:solidFill>
                <a:latin typeface="DIN" charset="0"/>
                <a:cs typeface="DIN" charset="0"/>
              </a:rPr>
              <a:t>01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211251" y="2661665"/>
            <a:ext cx="2134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+mj-ea"/>
              </a:rPr>
              <a:t>传统管理模式升级</a:t>
            </a:r>
            <a:endParaRPr lang="en-US" altLang="zh-CN" sz="1600" dirty="0">
              <a:solidFill>
                <a:schemeClr val="tx1"/>
              </a:solidFill>
              <a:latin typeface="+mj-ea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+mj-ea"/>
              </a:rPr>
              <a:t>为智能安全管理模式</a:t>
            </a:r>
          </a:p>
          <a:p>
            <a:endParaRPr lang="zh-CN" altLang="en-US" sz="16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25" name="六边形 24"/>
          <p:cNvSpPr/>
          <p:nvPr/>
        </p:nvSpPr>
        <p:spPr>
          <a:xfrm>
            <a:off x="4379208" y="2074766"/>
            <a:ext cx="1271626" cy="1101143"/>
          </a:xfrm>
          <a:prstGeom prst="hexagon">
            <a:avLst/>
          </a:prstGeom>
          <a:solidFill>
            <a:srgbClr val="99C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6" name="文本框 25"/>
          <p:cNvSpPr txBox="1"/>
          <p:nvPr/>
        </p:nvSpPr>
        <p:spPr>
          <a:xfrm>
            <a:off x="4539293" y="2248285"/>
            <a:ext cx="93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200">
                <a:solidFill>
                  <a:schemeClr val="tx1"/>
                </a:solidFill>
                <a:latin typeface="+mj-ea"/>
              </a:defRPr>
            </a:lvl1pPr>
          </a:lstStyle>
          <a:p>
            <a:r>
              <a:rPr lang="zh-CN" altLang="en-US" sz="1400" dirty="0"/>
              <a:t>传统生</a:t>
            </a:r>
            <a:endParaRPr lang="en-US" altLang="zh-CN" sz="1400" dirty="0"/>
          </a:p>
          <a:p>
            <a:r>
              <a:rPr lang="zh-CN" altLang="en-US" sz="1400" dirty="0"/>
              <a:t>产管理现有模式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394623" y="1504555"/>
            <a:ext cx="1080556" cy="1120782"/>
            <a:chOff x="5363105" y="2036148"/>
            <a:chExt cx="879740" cy="861746"/>
          </a:xfrm>
        </p:grpSpPr>
        <p:sp>
          <p:nvSpPr>
            <p:cNvPr id="27" name="六边形 26"/>
            <p:cNvSpPr/>
            <p:nvPr/>
          </p:nvSpPr>
          <p:spPr>
            <a:xfrm>
              <a:off x="5363105" y="2036148"/>
              <a:ext cx="879740" cy="697747"/>
            </a:xfrm>
            <a:prstGeom prst="hexagon">
              <a:avLst/>
            </a:prstGeom>
            <a:solidFill>
              <a:srgbClr val="99C7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459312" y="2159230"/>
              <a:ext cx="6635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 sz="1200">
                  <a:solidFill>
                    <a:schemeClr val="tx1"/>
                  </a:solidFill>
                  <a:latin typeface="+mj-ea"/>
                </a:defRPr>
              </a:lvl1pPr>
            </a:lstStyle>
            <a:p>
              <a:r>
                <a:rPr lang="zh-CN" altLang="en-US" sz="1400" dirty="0"/>
                <a:t>粗放化管理</a:t>
              </a:r>
            </a:p>
          </p:txBody>
        </p:sp>
      </p:grpSp>
      <p:sp>
        <p:nvSpPr>
          <p:cNvPr id="29" name="六边形 28"/>
          <p:cNvSpPr/>
          <p:nvPr/>
        </p:nvSpPr>
        <p:spPr>
          <a:xfrm>
            <a:off x="5640770" y="2452505"/>
            <a:ext cx="899662" cy="736834"/>
          </a:xfrm>
          <a:prstGeom prst="hexagon">
            <a:avLst/>
          </a:prstGeom>
          <a:solidFill>
            <a:srgbClr val="99C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0" name="文本框 29"/>
          <p:cNvSpPr txBox="1"/>
          <p:nvPr/>
        </p:nvSpPr>
        <p:spPr>
          <a:xfrm>
            <a:off x="5728959" y="2632286"/>
            <a:ext cx="722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200">
                <a:solidFill>
                  <a:schemeClr val="tx1"/>
                </a:solidFill>
                <a:latin typeface="+mj-ea"/>
              </a:defRPr>
            </a:lvl1pPr>
          </a:lstStyle>
          <a:p>
            <a:r>
              <a:rPr lang="zh-CN" altLang="en-US" sz="1400" dirty="0"/>
              <a:t>被动重复管理</a:t>
            </a:r>
          </a:p>
        </p:txBody>
      </p:sp>
      <p:sp>
        <p:nvSpPr>
          <p:cNvPr id="31" name="六边形 30"/>
          <p:cNvSpPr/>
          <p:nvPr/>
        </p:nvSpPr>
        <p:spPr>
          <a:xfrm>
            <a:off x="5124062" y="3250819"/>
            <a:ext cx="894271" cy="702668"/>
          </a:xfrm>
          <a:prstGeom prst="hexagon">
            <a:avLst/>
          </a:prstGeom>
          <a:solidFill>
            <a:srgbClr val="99C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2" name="文本框 31"/>
          <p:cNvSpPr txBox="1"/>
          <p:nvPr/>
        </p:nvSpPr>
        <p:spPr>
          <a:xfrm>
            <a:off x="5241831" y="3343561"/>
            <a:ext cx="623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j-ea"/>
              </a:rPr>
              <a:t>人情管理</a:t>
            </a:r>
          </a:p>
        </p:txBody>
      </p:sp>
      <p:sp>
        <p:nvSpPr>
          <p:cNvPr id="33" name="六边形 32"/>
          <p:cNvSpPr/>
          <p:nvPr/>
        </p:nvSpPr>
        <p:spPr>
          <a:xfrm>
            <a:off x="4135843" y="3268961"/>
            <a:ext cx="988220" cy="825972"/>
          </a:xfrm>
          <a:prstGeom prst="hexagon">
            <a:avLst/>
          </a:prstGeom>
          <a:solidFill>
            <a:srgbClr val="99C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4" name="文本框 33"/>
          <p:cNvSpPr txBox="1"/>
          <p:nvPr/>
        </p:nvSpPr>
        <p:spPr>
          <a:xfrm>
            <a:off x="4240269" y="3369189"/>
            <a:ext cx="786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j-ea"/>
              </a:rPr>
              <a:t>事故发生后处理</a:t>
            </a:r>
          </a:p>
        </p:txBody>
      </p:sp>
      <p:sp>
        <p:nvSpPr>
          <p:cNvPr id="35" name="六边形 34"/>
          <p:cNvSpPr/>
          <p:nvPr/>
        </p:nvSpPr>
        <p:spPr>
          <a:xfrm>
            <a:off x="3420773" y="2464744"/>
            <a:ext cx="1060450" cy="946150"/>
          </a:xfrm>
          <a:prstGeom prst="hexagon">
            <a:avLst/>
          </a:prstGeom>
          <a:solidFill>
            <a:srgbClr val="99C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538468" y="2761750"/>
            <a:ext cx="84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j-ea"/>
              </a:rPr>
              <a:t>危险报警处理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657415" y="1836962"/>
            <a:ext cx="1123540" cy="1081050"/>
            <a:chOff x="8615917" y="2476683"/>
            <a:chExt cx="1123540" cy="1081050"/>
          </a:xfrm>
        </p:grpSpPr>
        <p:sp>
          <p:nvSpPr>
            <p:cNvPr id="38" name="椭圆 37"/>
            <p:cNvSpPr/>
            <p:nvPr/>
          </p:nvSpPr>
          <p:spPr>
            <a:xfrm>
              <a:off x="8615917" y="2476683"/>
              <a:ext cx="1123540" cy="1081050"/>
            </a:xfrm>
            <a:prstGeom prst="ellipse">
              <a:avLst/>
            </a:prstGeom>
            <a:solidFill>
              <a:srgbClr val="209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735171" y="2649861"/>
              <a:ext cx="9080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j-ea"/>
                </a:rPr>
                <a:t>安全生</a:t>
              </a:r>
              <a:endParaRPr lang="en-US" altLang="zh-CN" sz="1400" dirty="0">
                <a:solidFill>
                  <a:schemeClr val="tx1"/>
                </a:solidFill>
                <a:latin typeface="+mj-ea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j-ea"/>
                </a:rPr>
                <a:t>产智能管理新模式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698786" y="1299997"/>
            <a:ext cx="948743" cy="952798"/>
            <a:chOff x="9568050" y="1994635"/>
            <a:chExt cx="948743" cy="952798"/>
          </a:xfrm>
        </p:grpSpPr>
        <p:sp>
          <p:nvSpPr>
            <p:cNvPr id="39" name="椭圆 38"/>
            <p:cNvSpPr/>
            <p:nvPr/>
          </p:nvSpPr>
          <p:spPr>
            <a:xfrm>
              <a:off x="9568050" y="1994635"/>
              <a:ext cx="948743" cy="952798"/>
            </a:xfrm>
            <a:prstGeom prst="ellipse">
              <a:avLst/>
            </a:prstGeom>
            <a:solidFill>
              <a:srgbClr val="209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664253" y="2235785"/>
              <a:ext cx="7258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j-ea"/>
                </a:rPr>
                <a:t>精细</a:t>
              </a:r>
              <a:endParaRPr lang="en-US" altLang="zh-CN" sz="1400" dirty="0">
                <a:solidFill>
                  <a:schemeClr val="tx1"/>
                </a:solidFill>
                <a:latin typeface="+mj-ea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j-ea"/>
                </a:rPr>
                <a:t>化管理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783120" y="2404999"/>
            <a:ext cx="864409" cy="801242"/>
            <a:chOff x="9651107" y="3021965"/>
            <a:chExt cx="864409" cy="801242"/>
          </a:xfrm>
        </p:grpSpPr>
        <p:sp>
          <p:nvSpPr>
            <p:cNvPr id="40" name="椭圆 39"/>
            <p:cNvSpPr/>
            <p:nvPr/>
          </p:nvSpPr>
          <p:spPr>
            <a:xfrm>
              <a:off x="9651107" y="3021965"/>
              <a:ext cx="864409" cy="801242"/>
            </a:xfrm>
            <a:prstGeom prst="ellipse">
              <a:avLst/>
            </a:prstGeom>
            <a:solidFill>
              <a:srgbClr val="209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9760456" y="3161665"/>
              <a:ext cx="656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j-ea"/>
                </a:rPr>
                <a:t>闭环管理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376727" y="3149042"/>
            <a:ext cx="789982" cy="749854"/>
            <a:chOff x="9330560" y="3676489"/>
            <a:chExt cx="774488" cy="749854"/>
          </a:xfrm>
        </p:grpSpPr>
        <p:sp>
          <p:nvSpPr>
            <p:cNvPr id="41" name="椭圆 40"/>
            <p:cNvSpPr/>
            <p:nvPr/>
          </p:nvSpPr>
          <p:spPr>
            <a:xfrm>
              <a:off x="9330560" y="3676489"/>
              <a:ext cx="774488" cy="749854"/>
            </a:xfrm>
            <a:prstGeom prst="ellipse">
              <a:avLst/>
            </a:prstGeom>
            <a:solidFill>
              <a:srgbClr val="209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431603" y="3787847"/>
              <a:ext cx="567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j-ea"/>
                </a:rPr>
                <a:t>隐患预防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97004" y="3181795"/>
            <a:ext cx="909230" cy="913138"/>
            <a:chOff x="8446445" y="3655070"/>
            <a:chExt cx="909230" cy="913138"/>
          </a:xfrm>
        </p:grpSpPr>
        <p:sp>
          <p:nvSpPr>
            <p:cNvPr id="46" name="椭圆 45"/>
            <p:cNvSpPr/>
            <p:nvPr/>
          </p:nvSpPr>
          <p:spPr>
            <a:xfrm>
              <a:off x="8446445" y="3655070"/>
              <a:ext cx="909230" cy="913138"/>
            </a:xfrm>
            <a:prstGeom prst="ellipse">
              <a:avLst/>
            </a:prstGeom>
            <a:solidFill>
              <a:srgbClr val="209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560502" y="3766190"/>
              <a:ext cx="652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j-ea"/>
                </a:rPr>
                <a:t>问题根源追溯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786999" y="2464745"/>
            <a:ext cx="910669" cy="879838"/>
            <a:chOff x="7963660" y="2961913"/>
            <a:chExt cx="910669" cy="879838"/>
          </a:xfrm>
        </p:grpSpPr>
        <p:sp>
          <p:nvSpPr>
            <p:cNvPr id="47" name="椭圆 46"/>
            <p:cNvSpPr/>
            <p:nvPr/>
          </p:nvSpPr>
          <p:spPr>
            <a:xfrm>
              <a:off x="7963660" y="2961913"/>
              <a:ext cx="910669" cy="879838"/>
            </a:xfrm>
            <a:prstGeom prst="ellipse">
              <a:avLst/>
            </a:prstGeom>
            <a:solidFill>
              <a:srgbClr val="209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027107" y="3148027"/>
              <a:ext cx="768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j-ea"/>
                </a:rPr>
                <a:t>SOS</a:t>
              </a:r>
              <a:r>
                <a:rPr lang="zh-CN" altLang="en-US" sz="1400" dirty="0">
                  <a:solidFill>
                    <a:schemeClr val="tx1"/>
                  </a:solidFill>
                  <a:latin typeface="+mj-ea"/>
                </a:rPr>
                <a:t>一键报警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18557" y="2529966"/>
            <a:ext cx="1169486" cy="676275"/>
            <a:chOff x="6667998" y="3003241"/>
            <a:chExt cx="1169486" cy="676275"/>
          </a:xfrm>
        </p:grpSpPr>
        <p:sp>
          <p:nvSpPr>
            <p:cNvPr id="37" name="右箭头 36"/>
            <p:cNvSpPr/>
            <p:nvPr/>
          </p:nvSpPr>
          <p:spPr>
            <a:xfrm>
              <a:off x="6667998" y="3003241"/>
              <a:ext cx="1169486" cy="676275"/>
            </a:xfrm>
            <a:prstGeom prst="rightArrow">
              <a:avLst>
                <a:gd name="adj1" fmla="val 38883"/>
                <a:gd name="adj2" fmla="val 5505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788205" y="3191073"/>
              <a:ext cx="906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/>
                  </a:solidFill>
                  <a:latin typeface="+mj-ea"/>
                </a:rPr>
                <a:t>升级</a:t>
              </a: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838247" y="4001448"/>
            <a:ext cx="12649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accent2">
                    <a:alpha val="30000"/>
                  </a:schemeClr>
                </a:solidFill>
                <a:latin typeface="DIN" charset="0"/>
                <a:cs typeface="DIN" charset="0"/>
              </a:rPr>
              <a:t>02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186008" y="5074507"/>
            <a:ext cx="2134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思源黑体 Bold" panose="020B0800000000000000" charset="-122"/>
                <a:ea typeface="思源黑体 Bold" panose="020B0800000000000000" charset="-122"/>
              </a:rPr>
              <a:t>一体化端到端系统解决方案解决新体系</a:t>
            </a:r>
          </a:p>
          <a:p>
            <a:endParaRPr lang="zh-CN" altLang="en-US" sz="1600" dirty="0">
              <a:solidFill>
                <a:schemeClr val="tx1"/>
              </a:solidFill>
              <a:latin typeface="思源黑体 Bold" panose="020B0800000000000000" charset="-122"/>
              <a:ea typeface="思源黑体 Bold" panose="020B0800000000000000" charset="-122"/>
            </a:endParaRPr>
          </a:p>
        </p:txBody>
      </p:sp>
      <p:pic>
        <p:nvPicPr>
          <p:cNvPr id="64" name="图片 63" descr="软件体系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6108" y="4015300"/>
            <a:ext cx="6040938" cy="25150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7974" y="5305165"/>
            <a:ext cx="2330069" cy="1552835"/>
          </a:xfrm>
          <a:prstGeom prst="rect">
            <a:avLst/>
          </a:prstGeom>
        </p:spPr>
      </p:pic>
      <p:sp>
        <p:nvSpPr>
          <p:cNvPr id="58" name="标题 4"/>
          <p:cNvSpPr txBox="1"/>
          <p:nvPr/>
        </p:nvSpPr>
        <p:spPr>
          <a:xfrm>
            <a:off x="989396" y="405158"/>
            <a:ext cx="5126396" cy="390489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2400" b="1" dirty="0" smtClean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、应用场景 </a:t>
            </a:r>
            <a:r>
              <a:rPr lang="en-US" altLang="zh-CN" sz="2400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sz="2400" dirty="0" smtClean="0">
                <a:solidFill>
                  <a:srgbClr val="2C363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管理模式的升级</a:t>
            </a:r>
            <a:endParaRPr lang="zh-CN" altLang="zh-CN" sz="1200" dirty="0">
              <a:latin typeface="Arial" panose="020B0604020202020204" pitchFamily="34" charset="0"/>
            </a:endParaRPr>
          </a:p>
        </p:txBody>
      </p:sp>
      <p:grpSp>
        <p:nvGrpSpPr>
          <p:cNvPr id="57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59" name="图片 58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  <p:bldP spid="55" grpId="0"/>
      <p:bldP spid="55" grpId="1"/>
      <p:bldP spid="56" grpId="0"/>
      <p:bldP spid="5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8136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854" y="660057"/>
            <a:ext cx="504190" cy="0"/>
          </a:xfrm>
          <a:custGeom>
            <a:avLst/>
            <a:gdLst/>
            <a:ahLst/>
            <a:cxnLst/>
            <a:rect l="l" t="t" r="r" b="b"/>
            <a:pathLst>
              <a:path w="504190">
                <a:moveTo>
                  <a:pt x="0" y="0"/>
                </a:moveTo>
                <a:lnTo>
                  <a:pt x="503923" y="0"/>
                </a:lnTo>
              </a:path>
            </a:pathLst>
          </a:custGeom>
          <a:ln w="28575">
            <a:solidFill>
              <a:srgbClr val="2C36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352" y="156121"/>
            <a:ext cx="0" cy="504190"/>
          </a:xfrm>
          <a:custGeom>
            <a:avLst/>
            <a:gdLst/>
            <a:ahLst/>
            <a:cxnLst/>
            <a:rect l="l" t="t" r="r" b="b"/>
            <a:pathLst>
              <a:path h="504190">
                <a:moveTo>
                  <a:pt x="0" y="0"/>
                </a:moveTo>
                <a:lnTo>
                  <a:pt x="0" y="503923"/>
                </a:lnTo>
              </a:path>
            </a:pathLst>
          </a:custGeom>
          <a:ln w="28575">
            <a:solidFill>
              <a:srgbClr val="2C36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742" y="27200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377939" y="398144"/>
                </a:moveTo>
                <a:lnTo>
                  <a:pt x="0" y="20205"/>
                </a:lnTo>
                <a:lnTo>
                  <a:pt x="20205" y="0"/>
                </a:lnTo>
                <a:lnTo>
                  <a:pt x="398144" y="377939"/>
                </a:lnTo>
                <a:lnTo>
                  <a:pt x="377939" y="398144"/>
                </a:lnTo>
                <a:close/>
              </a:path>
            </a:pathLst>
          </a:custGeom>
          <a:solidFill>
            <a:srgbClr val="2C3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5413" y="2266327"/>
            <a:ext cx="6793496" cy="33608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32276" y="2214372"/>
            <a:ext cx="2346960" cy="1670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59323" y="4443984"/>
            <a:ext cx="1360931" cy="1556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3127" y="4134611"/>
            <a:ext cx="2403348" cy="1805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40723" y="2223516"/>
            <a:ext cx="530351" cy="530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40723" y="2996183"/>
            <a:ext cx="530351" cy="5303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40723" y="3768852"/>
            <a:ext cx="530351" cy="5303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40723" y="4512564"/>
            <a:ext cx="530351" cy="5303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40723" y="5311140"/>
            <a:ext cx="530351" cy="5303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67498" y="325145"/>
            <a:ext cx="9853930" cy="5455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3925" algn="l"/>
              </a:tabLst>
            </a:pPr>
            <a:r>
              <a:rPr lang="zh-CN" altLang="en-US" sz="2400" b="1" dirty="0" smtClean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五</a:t>
            </a:r>
            <a:r>
              <a:rPr sz="2400" b="1" dirty="0" smtClean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应用场景 </a:t>
            </a:r>
            <a:r>
              <a:rPr sz="2400" dirty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|	远程协助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00" dirty="0">
              <a:latin typeface="Times New Roman" panose="02020603050405020304"/>
              <a:cs typeface="Times New Roman" panose="02020603050405020304"/>
            </a:endParaRPr>
          </a:p>
          <a:p>
            <a:pPr marL="102235">
              <a:lnSpc>
                <a:spcPct val="100000"/>
              </a:lnSpc>
            </a:pPr>
            <a:r>
              <a:rPr sz="1900" dirty="0">
                <a:latin typeface="黑体" panose="02010609060101010101" charset="-122"/>
                <a:cs typeface="黑体" panose="02010609060101010101" charset="-122"/>
              </a:rPr>
              <a:t>解决人员劳动水平参差不齐，有效提高人员作业水平，提升企业劳动生产率和安全水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平</a:t>
            </a:r>
            <a:endParaRPr sz="1900" dirty="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 dirty="0">
              <a:latin typeface="Times New Roman" panose="02020603050405020304"/>
              <a:cs typeface="Times New Roman" panose="02020603050405020304"/>
            </a:endParaRPr>
          </a:p>
          <a:p>
            <a:pPr marL="8393430" marR="5080" algn="just">
              <a:lnSpc>
                <a:spcPct val="267000"/>
              </a:lnSpc>
              <a:spcBef>
                <a:spcPts val="5"/>
              </a:spcBef>
            </a:pPr>
            <a:r>
              <a:rPr sz="1900" dirty="0">
                <a:latin typeface="黑体" panose="02010609060101010101" charset="-122"/>
                <a:cs typeface="黑体" panose="02010609060101010101" charset="-122"/>
              </a:rPr>
              <a:t>远程指导操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作 </a:t>
            </a:r>
            <a:r>
              <a:rPr sz="1900" dirty="0">
                <a:latin typeface="黑体" panose="02010609060101010101" charset="-122"/>
                <a:cs typeface="黑体" panose="02010609060101010101" charset="-122"/>
              </a:rPr>
              <a:t>双向语音交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互 </a:t>
            </a:r>
            <a:r>
              <a:rPr sz="1900" dirty="0">
                <a:latin typeface="黑体" panose="02010609060101010101" charset="-122"/>
                <a:cs typeface="黑体" panose="02010609060101010101" charset="-122"/>
              </a:rPr>
              <a:t>实时现场回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传 </a:t>
            </a:r>
            <a:r>
              <a:rPr sz="1900" dirty="0">
                <a:latin typeface="黑体" panose="02010609060101010101" charset="-122"/>
                <a:cs typeface="黑体" panose="02010609060101010101" charset="-122"/>
              </a:rPr>
              <a:t>降低人为隐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患 </a:t>
            </a:r>
            <a:r>
              <a:rPr sz="1900" dirty="0">
                <a:latin typeface="黑体" panose="02010609060101010101" charset="-122"/>
                <a:cs typeface="黑体" panose="02010609060101010101" charset="-122"/>
              </a:rPr>
              <a:t>提高作业质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量</a:t>
            </a:r>
            <a:endParaRPr sz="1900" dirty="0">
              <a:latin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19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20" name="图片 19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8136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854" y="660057"/>
            <a:ext cx="504190" cy="0"/>
          </a:xfrm>
          <a:custGeom>
            <a:avLst/>
            <a:gdLst/>
            <a:ahLst/>
            <a:cxnLst/>
            <a:rect l="l" t="t" r="r" b="b"/>
            <a:pathLst>
              <a:path w="504190">
                <a:moveTo>
                  <a:pt x="0" y="0"/>
                </a:moveTo>
                <a:lnTo>
                  <a:pt x="503923" y="0"/>
                </a:lnTo>
              </a:path>
            </a:pathLst>
          </a:custGeom>
          <a:ln w="28575">
            <a:solidFill>
              <a:srgbClr val="2C36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352" y="156121"/>
            <a:ext cx="0" cy="504190"/>
          </a:xfrm>
          <a:custGeom>
            <a:avLst/>
            <a:gdLst/>
            <a:ahLst/>
            <a:cxnLst/>
            <a:rect l="l" t="t" r="r" b="b"/>
            <a:pathLst>
              <a:path h="504190">
                <a:moveTo>
                  <a:pt x="0" y="0"/>
                </a:moveTo>
                <a:lnTo>
                  <a:pt x="0" y="503923"/>
                </a:lnTo>
              </a:path>
            </a:pathLst>
          </a:custGeom>
          <a:ln w="28575">
            <a:solidFill>
              <a:srgbClr val="2C36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742" y="27200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377939" y="398144"/>
                </a:moveTo>
                <a:lnTo>
                  <a:pt x="0" y="20205"/>
                </a:lnTo>
                <a:lnTo>
                  <a:pt x="20205" y="0"/>
                </a:lnTo>
                <a:lnTo>
                  <a:pt x="398144" y="377939"/>
                </a:lnTo>
                <a:lnTo>
                  <a:pt x="377939" y="398144"/>
                </a:lnTo>
                <a:close/>
              </a:path>
            </a:pathLst>
          </a:custGeom>
          <a:solidFill>
            <a:srgbClr val="2C3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7498" y="325145"/>
            <a:ext cx="3426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3925" algn="l"/>
              </a:tabLst>
            </a:pPr>
            <a:r>
              <a:rPr lang="zh-CN" altLang="en-US" sz="2400" b="1" dirty="0" smtClean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五</a:t>
            </a:r>
            <a:r>
              <a:rPr sz="2400" b="1" dirty="0" smtClean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应用场景 </a:t>
            </a:r>
            <a:r>
              <a:rPr sz="2400" dirty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|	远程监理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3863" y="1224216"/>
            <a:ext cx="352361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黑体" panose="02010609060101010101" charset="-122"/>
                <a:cs typeface="黑体" panose="02010609060101010101" charset="-122"/>
              </a:rPr>
              <a:t>随时随地掌握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-</a:t>
            </a:r>
            <a:r>
              <a:rPr sz="1900" spc="-9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-</a:t>
            </a:r>
            <a:r>
              <a:rPr sz="1900" dirty="0">
                <a:latin typeface="黑体" panose="02010609060101010101" charset="-122"/>
                <a:cs typeface="黑体" panose="02010609060101010101" charset="-122"/>
              </a:rPr>
              <a:t>切现场作业情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况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61427" y="1270381"/>
            <a:ext cx="3402965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650" marR="5080" indent="-36195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黑体" panose="02010609060101010101" charset="-122"/>
                <a:cs typeface="黑体" panose="02010609060101010101" charset="-122"/>
              </a:rPr>
              <a:t>无论你是在指挥中心、办公室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、 </a:t>
            </a:r>
            <a:r>
              <a:rPr sz="1900" dirty="0">
                <a:latin typeface="黑体" panose="02010609060101010101" charset="-122"/>
                <a:cs typeface="黑体" panose="02010609060101010101" charset="-122"/>
              </a:rPr>
              <a:t>现场或家里都能监理现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场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4400" y="1885188"/>
            <a:ext cx="1807464" cy="101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92008" y="2915818"/>
            <a:ext cx="85344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铁路应急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74848" y="1885188"/>
            <a:ext cx="1807464" cy="1008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51961" y="2915818"/>
            <a:ext cx="85344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高空作业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4400" y="3334511"/>
            <a:ext cx="1807464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92008" y="4365104"/>
            <a:ext cx="85344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电梯检修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4848" y="3334511"/>
            <a:ext cx="1807464" cy="100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51961" y="4365104"/>
            <a:ext cx="85344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铁塔维修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4400" y="4796028"/>
            <a:ext cx="1807464" cy="1008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92008" y="5826417"/>
            <a:ext cx="85344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电力巡检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74848" y="4796028"/>
            <a:ext cx="1807464" cy="1008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451961" y="5826417"/>
            <a:ext cx="85344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化工能源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38788" y="2802102"/>
            <a:ext cx="2101926" cy="11343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68340" y="2168651"/>
            <a:ext cx="536448" cy="4389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0615" y="3925823"/>
            <a:ext cx="693420" cy="5989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75194" y="4604207"/>
            <a:ext cx="85344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指挥中心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102852" y="4480559"/>
            <a:ext cx="515111" cy="5775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47988" y="5600700"/>
            <a:ext cx="571500" cy="5775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75194" y="5724067"/>
            <a:ext cx="43942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领导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30011" y="5353811"/>
            <a:ext cx="1182624" cy="9022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09559" y="2209800"/>
            <a:ext cx="3493007" cy="17023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34" name="图片 33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8136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854" y="660057"/>
            <a:ext cx="504190" cy="0"/>
          </a:xfrm>
          <a:custGeom>
            <a:avLst/>
            <a:gdLst/>
            <a:ahLst/>
            <a:cxnLst/>
            <a:rect l="l" t="t" r="r" b="b"/>
            <a:pathLst>
              <a:path w="504190">
                <a:moveTo>
                  <a:pt x="0" y="0"/>
                </a:moveTo>
                <a:lnTo>
                  <a:pt x="503923" y="0"/>
                </a:lnTo>
              </a:path>
            </a:pathLst>
          </a:custGeom>
          <a:ln w="28575">
            <a:solidFill>
              <a:srgbClr val="2C36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352" y="156121"/>
            <a:ext cx="0" cy="504190"/>
          </a:xfrm>
          <a:custGeom>
            <a:avLst/>
            <a:gdLst/>
            <a:ahLst/>
            <a:cxnLst/>
            <a:rect l="l" t="t" r="r" b="b"/>
            <a:pathLst>
              <a:path h="504190">
                <a:moveTo>
                  <a:pt x="0" y="0"/>
                </a:moveTo>
                <a:lnTo>
                  <a:pt x="0" y="503923"/>
                </a:lnTo>
              </a:path>
            </a:pathLst>
          </a:custGeom>
          <a:ln w="28575">
            <a:solidFill>
              <a:srgbClr val="2C36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742" y="27200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377939" y="398144"/>
                </a:moveTo>
                <a:lnTo>
                  <a:pt x="0" y="20205"/>
                </a:lnTo>
                <a:lnTo>
                  <a:pt x="20205" y="0"/>
                </a:lnTo>
                <a:lnTo>
                  <a:pt x="398144" y="377939"/>
                </a:lnTo>
                <a:lnTo>
                  <a:pt x="377939" y="398144"/>
                </a:lnTo>
                <a:close/>
              </a:path>
            </a:pathLst>
          </a:custGeom>
          <a:solidFill>
            <a:srgbClr val="2C3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7498" y="325145"/>
            <a:ext cx="3426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3925" algn="l"/>
              </a:tabLst>
            </a:pPr>
            <a:r>
              <a:rPr lang="zh-CN" altLang="en-US" sz="2400" b="1" dirty="0" smtClean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五</a:t>
            </a:r>
            <a:r>
              <a:rPr sz="2400" b="1" dirty="0" smtClean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应用场景 </a:t>
            </a:r>
            <a:r>
              <a:rPr sz="2400" dirty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|	远程巡检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3316" y="1394460"/>
            <a:ext cx="690372" cy="64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91361" y="1367231"/>
            <a:ext cx="3738879" cy="64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巡检员到位率难以控制</a:t>
            </a:r>
            <a:r>
              <a:rPr sz="135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;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350" spc="1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上报不及时，导致缺陷与隐患得不到及时的处理</a:t>
            </a:r>
            <a:r>
              <a:rPr sz="135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; </a:t>
            </a:r>
            <a:r>
              <a:rPr sz="1350" spc="1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无法在巡检过程查询相关设备信息等问题</a:t>
            </a:r>
            <a:r>
              <a:rPr sz="1350" spc="5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9724" y="2426207"/>
            <a:ext cx="2082164" cy="376555"/>
          </a:xfrm>
          <a:custGeom>
            <a:avLst/>
            <a:gdLst/>
            <a:ahLst/>
            <a:cxnLst/>
            <a:rect l="l" t="t" r="r" b="b"/>
            <a:pathLst>
              <a:path w="2082164" h="376555">
                <a:moveTo>
                  <a:pt x="2017776" y="376428"/>
                </a:moveTo>
                <a:lnTo>
                  <a:pt x="62484" y="376428"/>
                </a:lnTo>
                <a:lnTo>
                  <a:pt x="38131" y="371535"/>
                </a:lnTo>
                <a:lnTo>
                  <a:pt x="18235" y="358125"/>
                </a:lnTo>
                <a:lnTo>
                  <a:pt x="4842" y="338246"/>
                </a:lnTo>
                <a:lnTo>
                  <a:pt x="0" y="313944"/>
                </a:lnTo>
                <a:lnTo>
                  <a:pt x="0" y="62484"/>
                </a:lnTo>
                <a:lnTo>
                  <a:pt x="4842" y="38088"/>
                </a:lnTo>
                <a:lnTo>
                  <a:pt x="18235" y="18178"/>
                </a:lnTo>
                <a:lnTo>
                  <a:pt x="38131" y="4800"/>
                </a:lnTo>
                <a:lnTo>
                  <a:pt x="62484" y="0"/>
                </a:lnTo>
                <a:lnTo>
                  <a:pt x="2017776" y="0"/>
                </a:lnTo>
                <a:lnTo>
                  <a:pt x="2042646" y="4800"/>
                </a:lnTo>
                <a:lnTo>
                  <a:pt x="2062876" y="18178"/>
                </a:lnTo>
                <a:lnTo>
                  <a:pt x="2076558" y="38088"/>
                </a:lnTo>
                <a:lnTo>
                  <a:pt x="2081783" y="62484"/>
                </a:lnTo>
                <a:lnTo>
                  <a:pt x="2081783" y="313944"/>
                </a:lnTo>
                <a:lnTo>
                  <a:pt x="2076558" y="338246"/>
                </a:lnTo>
                <a:lnTo>
                  <a:pt x="2062876" y="358125"/>
                </a:lnTo>
                <a:lnTo>
                  <a:pt x="2042646" y="371535"/>
                </a:lnTo>
                <a:lnTo>
                  <a:pt x="2017776" y="376428"/>
                </a:lnTo>
                <a:close/>
              </a:path>
            </a:pathLst>
          </a:custGeom>
          <a:solidFill>
            <a:srgbClr val="99D0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219" y="2426207"/>
            <a:ext cx="441959" cy="376555"/>
          </a:xfrm>
          <a:custGeom>
            <a:avLst/>
            <a:gdLst/>
            <a:ahLst/>
            <a:cxnLst/>
            <a:rect l="l" t="t" r="r" b="b"/>
            <a:pathLst>
              <a:path w="441959" h="376555">
                <a:moveTo>
                  <a:pt x="379476" y="376428"/>
                </a:moveTo>
                <a:lnTo>
                  <a:pt x="62484" y="376428"/>
                </a:lnTo>
                <a:lnTo>
                  <a:pt x="38467" y="371535"/>
                </a:lnTo>
                <a:lnTo>
                  <a:pt x="18683" y="358125"/>
                </a:lnTo>
                <a:lnTo>
                  <a:pt x="5178" y="338246"/>
                </a:lnTo>
                <a:lnTo>
                  <a:pt x="0" y="313944"/>
                </a:lnTo>
                <a:lnTo>
                  <a:pt x="0" y="62484"/>
                </a:lnTo>
                <a:lnTo>
                  <a:pt x="5178" y="38088"/>
                </a:lnTo>
                <a:lnTo>
                  <a:pt x="18683" y="18178"/>
                </a:lnTo>
                <a:lnTo>
                  <a:pt x="38467" y="4800"/>
                </a:lnTo>
                <a:lnTo>
                  <a:pt x="62484" y="0"/>
                </a:lnTo>
                <a:lnTo>
                  <a:pt x="379476" y="0"/>
                </a:lnTo>
                <a:lnTo>
                  <a:pt x="404064" y="4800"/>
                </a:lnTo>
                <a:lnTo>
                  <a:pt x="424038" y="18178"/>
                </a:lnTo>
                <a:lnTo>
                  <a:pt x="437352" y="38088"/>
                </a:lnTo>
                <a:lnTo>
                  <a:pt x="441960" y="62484"/>
                </a:lnTo>
                <a:lnTo>
                  <a:pt x="441960" y="313944"/>
                </a:lnTo>
                <a:lnTo>
                  <a:pt x="437352" y="338246"/>
                </a:lnTo>
                <a:lnTo>
                  <a:pt x="424038" y="358125"/>
                </a:lnTo>
                <a:lnTo>
                  <a:pt x="404064" y="371535"/>
                </a:lnTo>
                <a:lnTo>
                  <a:pt x="379476" y="376428"/>
                </a:lnTo>
                <a:close/>
              </a:path>
            </a:pathLst>
          </a:custGeom>
          <a:solidFill>
            <a:srgbClr val="0B8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2213" y="2412225"/>
            <a:ext cx="227329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1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0</a:t>
            </a:r>
            <a:endParaRPr sz="2150">
              <a:latin typeface="Segoe Print" panose="02000600000000000000"/>
              <a:cs typeface="Segoe Print" panose="0200060000000000000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2213" y="2742425"/>
            <a:ext cx="227329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1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1</a:t>
            </a:r>
            <a:endParaRPr sz="2150">
              <a:latin typeface="Segoe Print" panose="02000600000000000000"/>
              <a:cs typeface="Segoe Print" panose="0200060000000000000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3010" y="2472474"/>
            <a:ext cx="10610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人员位置定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位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2948" y="2449067"/>
            <a:ext cx="2670048" cy="1452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1578" y="2943872"/>
            <a:ext cx="235013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只有对人员、车辆的位置可知才</a:t>
            </a:r>
            <a:r>
              <a:rPr sz="1200" spc="25" dirty="0">
                <a:latin typeface="黑体" panose="02010609060101010101" charset="-122"/>
                <a:cs typeface="黑体" panose="02010609060101010101" charset="-122"/>
              </a:rPr>
              <a:t>能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1578" y="3130562"/>
            <a:ext cx="2427605" cy="8616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合理进行有效协同指挥,保障设备运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行的安全和防止事故的升级和</a:t>
            </a:r>
            <a:r>
              <a:rPr sz="1200" spc="25" dirty="0">
                <a:latin typeface="黑体" panose="02010609060101010101" charset="-122"/>
                <a:cs typeface="黑体" panose="02010609060101010101" charset="-122"/>
              </a:rPr>
              <a:t>扩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200" spc="2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46120" y="4511040"/>
            <a:ext cx="2406650" cy="378460"/>
          </a:xfrm>
          <a:custGeom>
            <a:avLst/>
            <a:gdLst/>
            <a:ahLst/>
            <a:cxnLst/>
            <a:rect l="l" t="t" r="r" b="b"/>
            <a:pathLst>
              <a:path w="2406650" h="378460">
                <a:moveTo>
                  <a:pt x="2343912" y="377951"/>
                </a:moveTo>
                <a:lnTo>
                  <a:pt x="62483" y="377951"/>
                </a:lnTo>
                <a:lnTo>
                  <a:pt x="38231" y="372699"/>
                </a:lnTo>
                <a:lnTo>
                  <a:pt x="18368" y="359011"/>
                </a:lnTo>
                <a:lnTo>
                  <a:pt x="4942" y="338791"/>
                </a:lnTo>
                <a:lnTo>
                  <a:pt x="0" y="313944"/>
                </a:lnTo>
                <a:lnTo>
                  <a:pt x="0" y="64008"/>
                </a:lnTo>
                <a:lnTo>
                  <a:pt x="4942" y="39253"/>
                </a:lnTo>
                <a:lnTo>
                  <a:pt x="18368" y="19064"/>
                </a:lnTo>
                <a:lnTo>
                  <a:pt x="38231" y="5345"/>
                </a:lnTo>
                <a:lnTo>
                  <a:pt x="62483" y="0"/>
                </a:lnTo>
                <a:lnTo>
                  <a:pt x="2343912" y="0"/>
                </a:lnTo>
                <a:lnTo>
                  <a:pt x="2368287" y="5345"/>
                </a:lnTo>
                <a:lnTo>
                  <a:pt x="2388193" y="19064"/>
                </a:lnTo>
                <a:lnTo>
                  <a:pt x="2401579" y="39253"/>
                </a:lnTo>
                <a:lnTo>
                  <a:pt x="2406396" y="64008"/>
                </a:lnTo>
                <a:lnTo>
                  <a:pt x="2406396" y="313944"/>
                </a:lnTo>
                <a:lnTo>
                  <a:pt x="2401579" y="338791"/>
                </a:lnTo>
                <a:lnTo>
                  <a:pt x="2388193" y="359011"/>
                </a:lnTo>
                <a:lnTo>
                  <a:pt x="2368287" y="372699"/>
                </a:lnTo>
                <a:lnTo>
                  <a:pt x="2343912" y="377951"/>
                </a:lnTo>
                <a:close/>
              </a:path>
            </a:pathLst>
          </a:custGeom>
          <a:solidFill>
            <a:srgbClr val="F8CE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23616" y="4511040"/>
            <a:ext cx="441959" cy="378460"/>
          </a:xfrm>
          <a:custGeom>
            <a:avLst/>
            <a:gdLst/>
            <a:ahLst/>
            <a:cxnLst/>
            <a:rect l="l" t="t" r="r" b="b"/>
            <a:pathLst>
              <a:path w="441960" h="378460">
                <a:moveTo>
                  <a:pt x="379475" y="377951"/>
                </a:moveTo>
                <a:lnTo>
                  <a:pt x="64007" y="377951"/>
                </a:lnTo>
                <a:lnTo>
                  <a:pt x="39210" y="372699"/>
                </a:lnTo>
                <a:lnTo>
                  <a:pt x="19007" y="359011"/>
                </a:lnTo>
                <a:lnTo>
                  <a:pt x="5302" y="338791"/>
                </a:lnTo>
                <a:lnTo>
                  <a:pt x="0" y="313944"/>
                </a:lnTo>
                <a:lnTo>
                  <a:pt x="0" y="64008"/>
                </a:lnTo>
                <a:lnTo>
                  <a:pt x="5302" y="39253"/>
                </a:lnTo>
                <a:lnTo>
                  <a:pt x="19007" y="19064"/>
                </a:lnTo>
                <a:lnTo>
                  <a:pt x="39210" y="5345"/>
                </a:lnTo>
                <a:lnTo>
                  <a:pt x="64007" y="0"/>
                </a:lnTo>
                <a:lnTo>
                  <a:pt x="379475" y="0"/>
                </a:lnTo>
                <a:lnTo>
                  <a:pt x="404164" y="5345"/>
                </a:lnTo>
                <a:lnTo>
                  <a:pt x="424172" y="19064"/>
                </a:lnTo>
                <a:lnTo>
                  <a:pt x="437452" y="39253"/>
                </a:lnTo>
                <a:lnTo>
                  <a:pt x="441959" y="64008"/>
                </a:lnTo>
                <a:lnTo>
                  <a:pt x="441959" y="313944"/>
                </a:lnTo>
                <a:lnTo>
                  <a:pt x="437452" y="338791"/>
                </a:lnTo>
                <a:lnTo>
                  <a:pt x="424172" y="359011"/>
                </a:lnTo>
                <a:lnTo>
                  <a:pt x="404164" y="372699"/>
                </a:lnTo>
                <a:lnTo>
                  <a:pt x="379475" y="377951"/>
                </a:lnTo>
                <a:close/>
              </a:path>
            </a:pathLst>
          </a:custGeom>
          <a:solidFill>
            <a:srgbClr val="F0A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48787" y="4498835"/>
            <a:ext cx="227329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1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0</a:t>
            </a:r>
            <a:endParaRPr sz="2150">
              <a:latin typeface="Segoe Print" panose="02000600000000000000"/>
              <a:cs typeface="Segoe Print" panose="0200060000000000000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48787" y="4829035"/>
            <a:ext cx="227329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1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2</a:t>
            </a:r>
            <a:endParaRPr sz="2150">
              <a:latin typeface="Segoe Print" panose="02000600000000000000"/>
              <a:cs typeface="Segoe Print" panose="0200060000000000000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29584" y="4558220"/>
            <a:ext cx="14065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巡检抢修应急处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理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98901" y="4937544"/>
            <a:ext cx="2814955" cy="1419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2000"/>
              </a:lnSpc>
              <a:spcBef>
                <a:spcPts val="95"/>
              </a:spcBef>
            </a:pP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巡检员发现电力设备出现紧急情况时，</a:t>
            </a: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通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过触发智能安全帽的紧急报警按钮，指</a:t>
            </a: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挥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中心接到报警后迅速锁定报警点的位置</a:t>
            </a: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信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息，地图查询报警区域附近的巡查人员</a:t>
            </a: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、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抢修装备实现就近增援</a:t>
            </a:r>
            <a:r>
              <a:rPr sz="1200" spc="2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77228" y="1342644"/>
            <a:ext cx="2062480" cy="376555"/>
          </a:xfrm>
          <a:custGeom>
            <a:avLst/>
            <a:gdLst/>
            <a:ahLst/>
            <a:cxnLst/>
            <a:rect l="l" t="t" r="r" b="b"/>
            <a:pathLst>
              <a:path w="2062479" h="376555">
                <a:moveTo>
                  <a:pt x="1997964" y="376427"/>
                </a:moveTo>
                <a:lnTo>
                  <a:pt x="62483" y="376427"/>
                </a:lnTo>
                <a:lnTo>
                  <a:pt x="38022" y="371926"/>
                </a:lnTo>
                <a:lnTo>
                  <a:pt x="18087" y="358644"/>
                </a:lnTo>
                <a:lnTo>
                  <a:pt x="4730" y="338633"/>
                </a:lnTo>
                <a:lnTo>
                  <a:pt x="0" y="313943"/>
                </a:lnTo>
                <a:lnTo>
                  <a:pt x="0" y="64007"/>
                </a:lnTo>
                <a:lnTo>
                  <a:pt x="4730" y="39122"/>
                </a:lnTo>
                <a:lnTo>
                  <a:pt x="18087" y="18888"/>
                </a:lnTo>
                <a:lnTo>
                  <a:pt x="38022" y="5211"/>
                </a:lnTo>
                <a:lnTo>
                  <a:pt x="62483" y="0"/>
                </a:lnTo>
                <a:lnTo>
                  <a:pt x="1997964" y="0"/>
                </a:lnTo>
                <a:lnTo>
                  <a:pt x="2022742" y="5211"/>
                </a:lnTo>
                <a:lnTo>
                  <a:pt x="2042941" y="18888"/>
                </a:lnTo>
                <a:lnTo>
                  <a:pt x="2056653" y="39122"/>
                </a:lnTo>
                <a:lnTo>
                  <a:pt x="2061972" y="64007"/>
                </a:lnTo>
                <a:lnTo>
                  <a:pt x="2061972" y="313943"/>
                </a:lnTo>
                <a:lnTo>
                  <a:pt x="2056653" y="338633"/>
                </a:lnTo>
                <a:lnTo>
                  <a:pt x="2042941" y="358644"/>
                </a:lnTo>
                <a:lnTo>
                  <a:pt x="2022742" y="371926"/>
                </a:lnTo>
                <a:lnTo>
                  <a:pt x="1997964" y="376427"/>
                </a:lnTo>
                <a:close/>
              </a:path>
            </a:pathLst>
          </a:custGeom>
          <a:solidFill>
            <a:srgbClr val="8AD5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54723" y="1342644"/>
            <a:ext cx="441959" cy="376555"/>
          </a:xfrm>
          <a:custGeom>
            <a:avLst/>
            <a:gdLst/>
            <a:ahLst/>
            <a:cxnLst/>
            <a:rect l="l" t="t" r="r" b="b"/>
            <a:pathLst>
              <a:path w="441959" h="376555">
                <a:moveTo>
                  <a:pt x="379475" y="376427"/>
                </a:moveTo>
                <a:lnTo>
                  <a:pt x="62483" y="376427"/>
                </a:lnTo>
                <a:lnTo>
                  <a:pt x="38358" y="371926"/>
                </a:lnTo>
                <a:lnTo>
                  <a:pt x="18535" y="358644"/>
                </a:lnTo>
                <a:lnTo>
                  <a:pt x="5066" y="338633"/>
                </a:lnTo>
                <a:lnTo>
                  <a:pt x="0" y="313943"/>
                </a:lnTo>
                <a:lnTo>
                  <a:pt x="0" y="64007"/>
                </a:lnTo>
                <a:lnTo>
                  <a:pt x="5066" y="39122"/>
                </a:lnTo>
                <a:lnTo>
                  <a:pt x="18535" y="18888"/>
                </a:lnTo>
                <a:lnTo>
                  <a:pt x="38358" y="5211"/>
                </a:lnTo>
                <a:lnTo>
                  <a:pt x="62483" y="0"/>
                </a:lnTo>
                <a:lnTo>
                  <a:pt x="379475" y="0"/>
                </a:lnTo>
                <a:lnTo>
                  <a:pt x="403951" y="5211"/>
                </a:lnTo>
                <a:lnTo>
                  <a:pt x="423891" y="18888"/>
                </a:lnTo>
                <a:lnTo>
                  <a:pt x="437243" y="39122"/>
                </a:lnTo>
                <a:lnTo>
                  <a:pt x="441959" y="64007"/>
                </a:lnTo>
                <a:lnTo>
                  <a:pt x="441959" y="313943"/>
                </a:lnTo>
                <a:lnTo>
                  <a:pt x="437243" y="338633"/>
                </a:lnTo>
                <a:lnTo>
                  <a:pt x="423891" y="358644"/>
                </a:lnTo>
                <a:lnTo>
                  <a:pt x="403951" y="371926"/>
                </a:lnTo>
                <a:lnTo>
                  <a:pt x="379475" y="376427"/>
                </a:lnTo>
                <a:close/>
              </a:path>
            </a:pathLst>
          </a:custGeom>
          <a:solidFill>
            <a:srgbClr val="40B1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79527" y="1329346"/>
            <a:ext cx="227329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1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0</a:t>
            </a:r>
            <a:endParaRPr sz="2150">
              <a:latin typeface="Segoe Print" panose="02000600000000000000"/>
              <a:cs typeface="Segoe Print" panose="0200060000000000000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79527" y="1659546"/>
            <a:ext cx="227329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1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3</a:t>
            </a:r>
            <a:endParaRPr sz="2150">
              <a:latin typeface="Segoe Print" panose="02000600000000000000"/>
              <a:cs typeface="Segoe Print" panose="0200060000000000000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60324" y="1389595"/>
            <a:ext cx="10610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人员到位管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理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70294" y="1768919"/>
            <a:ext cx="2350135" cy="582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实时统计巡检员到达巡检点的具</a:t>
            </a: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体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时间及停留时间，对巡视时间和</a:t>
            </a:r>
            <a:r>
              <a:rPr sz="1200" spc="25" dirty="0">
                <a:latin typeface="黑体" panose="02010609060101010101" charset="-122"/>
                <a:cs typeface="黑体" panose="02010609060101010101" charset="-122"/>
              </a:rPr>
              <a:t>巡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70294" y="2326449"/>
            <a:ext cx="4933950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视到位率可知和可控，保证线路</a:t>
            </a:r>
            <a:r>
              <a:rPr sz="1200" spc="25" dirty="0">
                <a:latin typeface="黑体" panose="02010609060101010101" charset="-122"/>
                <a:cs typeface="黑体" panose="02010609060101010101" charset="-122"/>
              </a:rPr>
              <a:t>巡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920615" algn="l"/>
              </a:tabLst>
            </a:pP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视</a:t>
            </a:r>
            <a:r>
              <a:rPr sz="1200" u="heavy" spc="20" dirty="0">
                <a:uFill>
                  <a:solidFill>
                    <a:srgbClr val="FFFFFF"/>
                  </a:solidFill>
                </a:uFill>
                <a:latin typeface="黑体" panose="02010609060101010101" charset="-122"/>
                <a:cs typeface="黑体" panose="02010609060101010101" charset="-122"/>
              </a:rPr>
              <a:t>工作的质量</a:t>
            </a:r>
            <a:r>
              <a:rPr sz="1200" u="heavy" spc="25" dirty="0">
                <a:uFill>
                  <a:solidFill>
                    <a:srgbClr val="FFFFFF"/>
                  </a:solidFill>
                </a:uFill>
                <a:latin typeface="黑体" panose="02010609060101010101" charset="-122"/>
                <a:cs typeface="黑体" panose="02010609060101010101" charset="-122"/>
              </a:rPr>
              <a:t>。</a:t>
            </a:r>
            <a:r>
              <a:rPr sz="1200" u="heavy" dirty="0">
                <a:uFill>
                  <a:solidFill>
                    <a:srgbClr val="FFFFFF"/>
                  </a:solidFill>
                </a:uFill>
                <a:latin typeface="黑体" panose="02010609060101010101" charset="-122"/>
                <a:cs typeface="黑体" panose="02010609060101010101" charset="-122"/>
              </a:rPr>
              <a:t>	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959595" y="3008376"/>
            <a:ext cx="2435860" cy="378460"/>
          </a:xfrm>
          <a:custGeom>
            <a:avLst/>
            <a:gdLst/>
            <a:ahLst/>
            <a:cxnLst/>
            <a:rect l="l" t="t" r="r" b="b"/>
            <a:pathLst>
              <a:path w="2435859" h="378460">
                <a:moveTo>
                  <a:pt x="2372868" y="377951"/>
                </a:moveTo>
                <a:lnTo>
                  <a:pt x="62483" y="377951"/>
                </a:lnTo>
                <a:lnTo>
                  <a:pt x="38351" y="372733"/>
                </a:lnTo>
                <a:lnTo>
                  <a:pt x="18526" y="359054"/>
                </a:lnTo>
                <a:lnTo>
                  <a:pt x="5058" y="338822"/>
                </a:lnTo>
                <a:lnTo>
                  <a:pt x="0" y="313944"/>
                </a:lnTo>
                <a:lnTo>
                  <a:pt x="0" y="64007"/>
                </a:lnTo>
                <a:lnTo>
                  <a:pt x="5058" y="39287"/>
                </a:lnTo>
                <a:lnTo>
                  <a:pt x="18526" y="19107"/>
                </a:lnTo>
                <a:lnTo>
                  <a:pt x="38351" y="5375"/>
                </a:lnTo>
                <a:lnTo>
                  <a:pt x="62483" y="0"/>
                </a:lnTo>
                <a:lnTo>
                  <a:pt x="2372868" y="0"/>
                </a:lnTo>
                <a:lnTo>
                  <a:pt x="2397522" y="5375"/>
                </a:lnTo>
                <a:lnTo>
                  <a:pt x="2417521" y="19107"/>
                </a:lnTo>
                <a:lnTo>
                  <a:pt x="2430814" y="39287"/>
                </a:lnTo>
                <a:lnTo>
                  <a:pt x="2435352" y="64007"/>
                </a:lnTo>
                <a:lnTo>
                  <a:pt x="2435352" y="313944"/>
                </a:lnTo>
                <a:lnTo>
                  <a:pt x="2430814" y="338822"/>
                </a:lnTo>
                <a:lnTo>
                  <a:pt x="2417521" y="359054"/>
                </a:lnTo>
                <a:lnTo>
                  <a:pt x="2397522" y="372733"/>
                </a:lnTo>
                <a:lnTo>
                  <a:pt x="2372868" y="377951"/>
                </a:lnTo>
                <a:close/>
              </a:path>
            </a:pathLst>
          </a:custGeom>
          <a:solidFill>
            <a:srgbClr val="8F89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61119" y="3008376"/>
            <a:ext cx="441959" cy="378460"/>
          </a:xfrm>
          <a:custGeom>
            <a:avLst/>
            <a:gdLst/>
            <a:ahLst/>
            <a:cxnLst/>
            <a:rect l="l" t="t" r="r" b="b"/>
            <a:pathLst>
              <a:path w="441959" h="378460">
                <a:moveTo>
                  <a:pt x="379475" y="377951"/>
                </a:moveTo>
                <a:lnTo>
                  <a:pt x="62483" y="377951"/>
                </a:lnTo>
                <a:lnTo>
                  <a:pt x="37974" y="372733"/>
                </a:lnTo>
                <a:lnTo>
                  <a:pt x="18026" y="359054"/>
                </a:lnTo>
                <a:lnTo>
                  <a:pt x="4685" y="338822"/>
                </a:lnTo>
                <a:lnTo>
                  <a:pt x="0" y="313944"/>
                </a:lnTo>
                <a:lnTo>
                  <a:pt x="0" y="64007"/>
                </a:lnTo>
                <a:lnTo>
                  <a:pt x="4685" y="39287"/>
                </a:lnTo>
                <a:lnTo>
                  <a:pt x="18026" y="19107"/>
                </a:lnTo>
                <a:lnTo>
                  <a:pt x="37974" y="5375"/>
                </a:lnTo>
                <a:lnTo>
                  <a:pt x="62483" y="0"/>
                </a:lnTo>
                <a:lnTo>
                  <a:pt x="379475" y="0"/>
                </a:lnTo>
                <a:lnTo>
                  <a:pt x="403571" y="5375"/>
                </a:lnTo>
                <a:lnTo>
                  <a:pt x="423381" y="19107"/>
                </a:lnTo>
                <a:lnTo>
                  <a:pt x="436859" y="39287"/>
                </a:lnTo>
                <a:lnTo>
                  <a:pt x="441959" y="64007"/>
                </a:lnTo>
                <a:lnTo>
                  <a:pt x="441959" y="313944"/>
                </a:lnTo>
                <a:lnTo>
                  <a:pt x="436859" y="338822"/>
                </a:lnTo>
                <a:lnTo>
                  <a:pt x="423381" y="359054"/>
                </a:lnTo>
                <a:lnTo>
                  <a:pt x="403571" y="372733"/>
                </a:lnTo>
                <a:lnTo>
                  <a:pt x="379475" y="377951"/>
                </a:lnTo>
                <a:close/>
              </a:path>
            </a:pathLst>
          </a:custGeom>
          <a:solidFill>
            <a:srgbClr val="5E55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985237" y="2996234"/>
            <a:ext cx="227329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1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0</a:t>
            </a:r>
            <a:endParaRPr sz="2150">
              <a:latin typeface="Segoe Print" panose="02000600000000000000"/>
              <a:cs typeface="Segoe Print" panose="02000600000000000000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81515" y="3055619"/>
            <a:ext cx="10610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行动历史轨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迹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849741" y="3287282"/>
            <a:ext cx="2710815" cy="128905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38100" marR="30480">
              <a:lnSpc>
                <a:spcPts val="2200"/>
              </a:lnSpc>
            </a:pPr>
            <a:r>
              <a:rPr sz="1200" spc="-335" dirty="0">
                <a:latin typeface="黑体" panose="02010609060101010101" charset="-122"/>
                <a:cs typeface="黑体" panose="02010609060101010101" charset="-122"/>
              </a:rPr>
              <a:t>当</a:t>
            </a:r>
            <a:r>
              <a:rPr sz="3225" spc="-1837" baseline="1700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4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巡检点处于荒郊野外，只有记录下</a:t>
            </a: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有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效路径，在日常工作中才可以省时</a:t>
            </a:r>
            <a:r>
              <a:rPr sz="1200" spc="25" dirty="0">
                <a:latin typeface="黑体" panose="02010609060101010101" charset="-122"/>
                <a:cs typeface="黑体" panose="02010609060101010101" charset="-122"/>
              </a:rPr>
              <a:t>省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力，快速到达，在事故抢修、人员救</a:t>
            </a: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援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时才可以争分夺秒</a:t>
            </a:r>
            <a:r>
              <a:rPr sz="1200" spc="2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30568" y="4713732"/>
            <a:ext cx="2025650" cy="376555"/>
          </a:xfrm>
          <a:custGeom>
            <a:avLst/>
            <a:gdLst/>
            <a:ahLst/>
            <a:cxnLst/>
            <a:rect l="l" t="t" r="r" b="b"/>
            <a:pathLst>
              <a:path w="2025650" h="376554">
                <a:moveTo>
                  <a:pt x="1962911" y="376427"/>
                </a:moveTo>
                <a:lnTo>
                  <a:pt x="62483" y="376427"/>
                </a:lnTo>
                <a:lnTo>
                  <a:pt x="38015" y="371254"/>
                </a:lnTo>
                <a:lnTo>
                  <a:pt x="18078" y="357749"/>
                </a:lnTo>
                <a:lnTo>
                  <a:pt x="4723" y="337962"/>
                </a:lnTo>
                <a:lnTo>
                  <a:pt x="0" y="313943"/>
                </a:lnTo>
                <a:lnTo>
                  <a:pt x="0" y="62483"/>
                </a:lnTo>
                <a:lnTo>
                  <a:pt x="4723" y="37808"/>
                </a:lnTo>
                <a:lnTo>
                  <a:pt x="18078" y="17802"/>
                </a:lnTo>
                <a:lnTo>
                  <a:pt x="38015" y="4516"/>
                </a:lnTo>
                <a:lnTo>
                  <a:pt x="62483" y="0"/>
                </a:lnTo>
                <a:lnTo>
                  <a:pt x="1962911" y="0"/>
                </a:lnTo>
                <a:lnTo>
                  <a:pt x="1987057" y="4516"/>
                </a:lnTo>
                <a:lnTo>
                  <a:pt x="2006884" y="17802"/>
                </a:lnTo>
                <a:lnTo>
                  <a:pt x="2020345" y="37808"/>
                </a:lnTo>
                <a:lnTo>
                  <a:pt x="2025396" y="62483"/>
                </a:lnTo>
                <a:lnTo>
                  <a:pt x="2025396" y="313943"/>
                </a:lnTo>
                <a:lnTo>
                  <a:pt x="2020345" y="337962"/>
                </a:lnTo>
                <a:lnTo>
                  <a:pt x="2006884" y="357749"/>
                </a:lnTo>
                <a:lnTo>
                  <a:pt x="1987057" y="371254"/>
                </a:lnTo>
                <a:lnTo>
                  <a:pt x="1962911" y="376427"/>
                </a:lnTo>
                <a:close/>
              </a:path>
            </a:pathLst>
          </a:custGeom>
          <a:solidFill>
            <a:srgbClr val="74A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08064" y="4713732"/>
            <a:ext cx="441959" cy="376555"/>
          </a:xfrm>
          <a:custGeom>
            <a:avLst/>
            <a:gdLst/>
            <a:ahLst/>
            <a:cxnLst/>
            <a:rect l="l" t="t" r="r" b="b"/>
            <a:pathLst>
              <a:path w="441959" h="376554">
                <a:moveTo>
                  <a:pt x="379475" y="376427"/>
                </a:moveTo>
                <a:lnTo>
                  <a:pt x="62483" y="376427"/>
                </a:lnTo>
                <a:lnTo>
                  <a:pt x="38351" y="371254"/>
                </a:lnTo>
                <a:lnTo>
                  <a:pt x="18526" y="357749"/>
                </a:lnTo>
                <a:lnTo>
                  <a:pt x="5058" y="337962"/>
                </a:lnTo>
                <a:lnTo>
                  <a:pt x="0" y="313943"/>
                </a:lnTo>
                <a:lnTo>
                  <a:pt x="0" y="62483"/>
                </a:lnTo>
                <a:lnTo>
                  <a:pt x="5058" y="37808"/>
                </a:lnTo>
                <a:lnTo>
                  <a:pt x="18526" y="17802"/>
                </a:lnTo>
                <a:lnTo>
                  <a:pt x="38351" y="4516"/>
                </a:lnTo>
                <a:lnTo>
                  <a:pt x="62483" y="0"/>
                </a:lnTo>
                <a:lnTo>
                  <a:pt x="379475" y="0"/>
                </a:lnTo>
                <a:lnTo>
                  <a:pt x="403944" y="4516"/>
                </a:lnTo>
                <a:lnTo>
                  <a:pt x="423881" y="17802"/>
                </a:lnTo>
                <a:lnTo>
                  <a:pt x="437236" y="37808"/>
                </a:lnTo>
                <a:lnTo>
                  <a:pt x="441959" y="62483"/>
                </a:lnTo>
                <a:lnTo>
                  <a:pt x="441959" y="313943"/>
                </a:lnTo>
                <a:lnTo>
                  <a:pt x="437236" y="337962"/>
                </a:lnTo>
                <a:lnTo>
                  <a:pt x="423881" y="357749"/>
                </a:lnTo>
                <a:lnTo>
                  <a:pt x="403944" y="371254"/>
                </a:lnTo>
                <a:lnTo>
                  <a:pt x="379475" y="376427"/>
                </a:lnTo>
                <a:close/>
              </a:path>
            </a:pathLst>
          </a:custGeom>
          <a:solidFill>
            <a:srgbClr val="3863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632854" y="4699241"/>
            <a:ext cx="227329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1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0</a:t>
            </a:r>
            <a:endParaRPr sz="2150">
              <a:latin typeface="Segoe Print" panose="02000600000000000000"/>
              <a:cs typeface="Segoe Print" panose="0200060000000000000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13651" y="4759490"/>
            <a:ext cx="14065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现场数据采集回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传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06184" y="4921861"/>
            <a:ext cx="2195195" cy="156781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2200"/>
              </a:lnSpc>
            </a:pPr>
            <a:r>
              <a:rPr sz="1200" spc="-990" dirty="0">
                <a:latin typeface="黑体" panose="02010609060101010101" charset="-122"/>
                <a:cs typeface="黑体" panose="02010609060101010101" charset="-122"/>
              </a:rPr>
              <a:t>巡</a:t>
            </a:r>
            <a:r>
              <a:rPr sz="3225" spc="-855" baseline="300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5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查抢修过程中，解放双手，</a:t>
            </a: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将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设施情况以图片或视频的形式</a:t>
            </a: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实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时回传指挥中心，发现缺陷与</a:t>
            </a: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隐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患及时上报，为指挥中心提供</a:t>
            </a:r>
            <a:r>
              <a:rPr sz="1200" spc="15" dirty="0">
                <a:latin typeface="黑体" panose="02010609060101010101" charset="-122"/>
                <a:cs typeface="黑体" panose="02010609060101010101" charset="-122"/>
              </a:rPr>
              <a:t>最 </a:t>
            </a:r>
            <a:r>
              <a:rPr sz="1200" spc="20" dirty="0">
                <a:latin typeface="黑体" panose="02010609060101010101" charset="-122"/>
                <a:cs typeface="黑体" panose="02010609060101010101" charset="-122"/>
              </a:rPr>
              <a:t>及时、最详实的一些资料</a:t>
            </a:r>
            <a:r>
              <a:rPr sz="1200" spc="2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7219" y="4511040"/>
            <a:ext cx="2302764" cy="1804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956547" y="1342644"/>
            <a:ext cx="2435352" cy="13807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59295" y="3032760"/>
            <a:ext cx="2301240" cy="1309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56547" y="4713732"/>
            <a:ext cx="2435352" cy="1481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7664" y="4176293"/>
            <a:ext cx="5071745" cy="0"/>
          </a:xfrm>
          <a:custGeom>
            <a:avLst/>
            <a:gdLst/>
            <a:ahLst/>
            <a:cxnLst/>
            <a:rect l="l" t="t" r="r" b="b"/>
            <a:pathLst>
              <a:path w="5071745">
                <a:moveTo>
                  <a:pt x="0" y="0"/>
                </a:moveTo>
                <a:lnTo>
                  <a:pt x="5071173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67868" y="4544415"/>
            <a:ext cx="4824095" cy="0"/>
          </a:xfrm>
          <a:custGeom>
            <a:avLst/>
            <a:gdLst/>
            <a:ahLst/>
            <a:cxnLst/>
            <a:rect l="l" t="t" r="r" b="b"/>
            <a:pathLst>
              <a:path w="4824095">
                <a:moveTo>
                  <a:pt x="0" y="0"/>
                </a:moveTo>
                <a:lnTo>
                  <a:pt x="4823472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51" name="图片 50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8136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854" y="660057"/>
            <a:ext cx="504190" cy="0"/>
          </a:xfrm>
          <a:custGeom>
            <a:avLst/>
            <a:gdLst/>
            <a:ahLst/>
            <a:cxnLst/>
            <a:rect l="l" t="t" r="r" b="b"/>
            <a:pathLst>
              <a:path w="504190">
                <a:moveTo>
                  <a:pt x="0" y="0"/>
                </a:moveTo>
                <a:lnTo>
                  <a:pt x="503923" y="0"/>
                </a:lnTo>
              </a:path>
            </a:pathLst>
          </a:custGeom>
          <a:ln w="28575">
            <a:solidFill>
              <a:srgbClr val="2C36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352" y="156121"/>
            <a:ext cx="0" cy="504190"/>
          </a:xfrm>
          <a:custGeom>
            <a:avLst/>
            <a:gdLst/>
            <a:ahLst/>
            <a:cxnLst/>
            <a:rect l="l" t="t" r="r" b="b"/>
            <a:pathLst>
              <a:path h="504190">
                <a:moveTo>
                  <a:pt x="0" y="0"/>
                </a:moveTo>
                <a:lnTo>
                  <a:pt x="0" y="503923"/>
                </a:lnTo>
              </a:path>
            </a:pathLst>
          </a:custGeom>
          <a:ln w="28575">
            <a:solidFill>
              <a:srgbClr val="2C36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742" y="27200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377939" y="398144"/>
                </a:moveTo>
                <a:lnTo>
                  <a:pt x="0" y="20205"/>
                </a:lnTo>
                <a:lnTo>
                  <a:pt x="20205" y="0"/>
                </a:lnTo>
                <a:lnTo>
                  <a:pt x="398144" y="377939"/>
                </a:lnTo>
                <a:lnTo>
                  <a:pt x="377939" y="398144"/>
                </a:lnTo>
                <a:close/>
              </a:path>
            </a:pathLst>
          </a:custGeom>
          <a:solidFill>
            <a:srgbClr val="2C3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7498" y="325145"/>
            <a:ext cx="4110144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b="1" dirty="0" err="1" smtClean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五</a:t>
            </a:r>
            <a:r>
              <a:rPr sz="2400" b="1" dirty="0" smtClean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 err="1" smtClean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应用场景</a:t>
            </a:r>
            <a:r>
              <a:rPr lang="en-US" altLang="zh-CN" sz="2400" dirty="0" smtClean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|</a:t>
            </a:r>
            <a:r>
              <a:rPr lang="zh-CN" altLang="en-US" sz="2400" dirty="0" smtClean="0">
                <a:solidFill>
                  <a:srgbClr val="2C3637"/>
                </a:solidFill>
                <a:latin typeface="微软雅黑" panose="020B0503020204020204" charset="-122"/>
                <a:cs typeface="微软雅黑" panose="020B0503020204020204" charset="-122"/>
              </a:rPr>
              <a:t>行业应用</a:t>
            </a:r>
            <a:endParaRPr lang="zh-CN" altLang="en-US" sz="24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4884" y="1484375"/>
            <a:ext cx="1281684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3298" y="3504438"/>
            <a:ext cx="64452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铁</a:t>
            </a:r>
            <a:r>
              <a:rPr sz="2400" spc="35" dirty="0">
                <a:latin typeface="黑体" panose="02010609060101010101" charset="-122"/>
                <a:cs typeface="黑体" panose="02010609060101010101" charset="-122"/>
              </a:rPr>
              <a:t>路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93164" y="1982723"/>
            <a:ext cx="1281684" cy="2004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10956" y="1499527"/>
            <a:ext cx="64452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铁</a:t>
            </a:r>
            <a:r>
              <a:rPr sz="2400" spc="35" dirty="0">
                <a:latin typeface="黑体" panose="02010609060101010101" charset="-122"/>
                <a:cs typeface="黑体" panose="02010609060101010101" charset="-122"/>
              </a:rPr>
              <a:t>塔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08020" y="1484375"/>
            <a:ext cx="1281683" cy="2004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26459" y="3504438"/>
            <a:ext cx="64452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2400" spc="35" dirty="0">
                <a:latin typeface="黑体" panose="02010609060101010101" charset="-122"/>
                <a:cs typeface="黑体" panose="02010609060101010101" charset="-122"/>
              </a:rPr>
              <a:t>力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04588" y="1982723"/>
            <a:ext cx="1281684" cy="2004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22189" y="1499527"/>
            <a:ext cx="64452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工</a:t>
            </a:r>
            <a:r>
              <a:rPr sz="2400" spc="35" dirty="0">
                <a:latin typeface="黑体" panose="02010609060101010101" charset="-122"/>
                <a:cs typeface="黑体" panose="02010609060101010101" charset="-122"/>
              </a:rPr>
              <a:t>程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01155" y="1484375"/>
            <a:ext cx="1281683" cy="2004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19633" y="3504438"/>
            <a:ext cx="64452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400" spc="35" dirty="0">
                <a:latin typeface="黑体" panose="02010609060101010101" charset="-122"/>
                <a:cs typeface="黑体" panose="02010609060101010101" charset="-122"/>
              </a:rPr>
              <a:t>矿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97723" y="1982723"/>
            <a:ext cx="1281683" cy="20040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15351" y="1499527"/>
            <a:ext cx="64452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码</a:t>
            </a:r>
            <a:r>
              <a:rPr sz="2400" spc="35" dirty="0">
                <a:latin typeface="黑体" panose="02010609060101010101" charset="-122"/>
                <a:cs typeface="黑体" panose="02010609060101010101" charset="-122"/>
              </a:rPr>
              <a:t>头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194292" y="1484375"/>
            <a:ext cx="1281683" cy="2004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512795" y="3504438"/>
            <a:ext cx="64452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2400" spc="35" dirty="0">
                <a:latin typeface="黑体" panose="02010609060101010101" charset="-122"/>
                <a:cs typeface="黑体" panose="02010609060101010101" charset="-122"/>
              </a:rPr>
              <a:t>源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680192" y="1982723"/>
            <a:ext cx="1281683" cy="20040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997336" y="1499527"/>
            <a:ext cx="64452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制</a:t>
            </a:r>
            <a:r>
              <a:rPr sz="2400" spc="35" dirty="0">
                <a:latin typeface="黑体" panose="02010609060101010101" charset="-122"/>
                <a:cs typeface="黑体" panose="02010609060101010101" charset="-122"/>
              </a:rPr>
              <a:t>造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17139" y="4562970"/>
            <a:ext cx="6976745" cy="1350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25880" marR="5080" indent="-1313815">
              <a:lnSpc>
                <a:spcPct val="147000"/>
              </a:lnSpc>
              <a:spcBef>
                <a:spcPts val="95"/>
              </a:spcBef>
            </a:pP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变革我们</a:t>
            </a:r>
            <a:r>
              <a:rPr sz="2950" spc="3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沟通、创造、协助和巡查</a:t>
            </a: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的传统模</a:t>
            </a:r>
            <a:r>
              <a:rPr sz="2400" spc="25" dirty="0">
                <a:latin typeface="黑体" panose="02010609060101010101" charset="-122"/>
                <a:cs typeface="黑体" panose="02010609060101010101" charset="-122"/>
              </a:rPr>
              <a:t>式 </a:t>
            </a: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创享</a:t>
            </a:r>
            <a:r>
              <a:rPr sz="2950" spc="30" dirty="0">
                <a:solidFill>
                  <a:srgbClr val="C00000"/>
                </a:solidFill>
                <a:latin typeface="黑体" panose="02010609060101010101" charset="-122"/>
                <a:cs typeface="黑体" panose="02010609060101010101" charset="-122"/>
              </a:rPr>
              <a:t>高效可靠的</a:t>
            </a:r>
            <a:r>
              <a:rPr sz="2400" spc="40" dirty="0">
                <a:latin typeface="黑体" panose="02010609060101010101" charset="-122"/>
                <a:cs typeface="黑体" panose="02010609060101010101" charset="-122"/>
              </a:rPr>
              <a:t>无限科技未</a:t>
            </a:r>
            <a:r>
              <a:rPr sz="2400" spc="35" dirty="0">
                <a:latin typeface="黑体" panose="02010609060101010101" charset="-122"/>
                <a:cs typeface="黑体" panose="02010609060101010101" charset="-122"/>
              </a:rPr>
              <a:t>来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7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28" name="图片 27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/>
          <p:nvPr/>
        </p:nvSpPr>
        <p:spPr bwMode="auto">
          <a:xfrm>
            <a:off x="3771370" y="1217256"/>
            <a:ext cx="911325" cy="2453636"/>
          </a:xfrm>
          <a:custGeom>
            <a:avLst/>
            <a:gdLst>
              <a:gd name="T0" fmla="*/ 362 w 365"/>
              <a:gd name="T1" fmla="*/ 955 h 955"/>
              <a:gd name="T2" fmla="*/ 235 w 365"/>
              <a:gd name="T3" fmla="*/ 417 h 955"/>
              <a:gd name="T4" fmla="*/ 0 w 365"/>
              <a:gd name="T5" fmla="*/ 0 h 955"/>
              <a:gd name="T6" fmla="*/ 1 w 365"/>
              <a:gd name="T7" fmla="*/ 0 h 955"/>
              <a:gd name="T8" fmla="*/ 236 w 365"/>
              <a:gd name="T9" fmla="*/ 416 h 955"/>
              <a:gd name="T10" fmla="*/ 328 w 365"/>
              <a:gd name="T11" fmla="*/ 671 h 955"/>
              <a:gd name="T12" fmla="*/ 363 w 365"/>
              <a:gd name="T13" fmla="*/ 955 h 955"/>
              <a:gd name="T14" fmla="*/ 362 w 365"/>
              <a:gd name="T15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955">
                <a:moveTo>
                  <a:pt x="362" y="955"/>
                </a:moveTo>
                <a:cubicBezTo>
                  <a:pt x="365" y="787"/>
                  <a:pt x="325" y="616"/>
                  <a:pt x="235" y="417"/>
                </a:cubicBezTo>
                <a:cubicBezTo>
                  <a:pt x="176" y="286"/>
                  <a:pt x="104" y="158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05" y="157"/>
                  <a:pt x="177" y="286"/>
                  <a:pt x="236" y="416"/>
                </a:cubicBezTo>
                <a:cubicBezTo>
                  <a:pt x="277" y="507"/>
                  <a:pt x="307" y="591"/>
                  <a:pt x="328" y="671"/>
                </a:cubicBezTo>
                <a:cubicBezTo>
                  <a:pt x="353" y="770"/>
                  <a:pt x="364" y="863"/>
                  <a:pt x="363" y="955"/>
                </a:cubicBezTo>
                <a:lnTo>
                  <a:pt x="362" y="95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7" name="Freeform 8"/>
          <p:cNvSpPr/>
          <p:nvPr/>
        </p:nvSpPr>
        <p:spPr bwMode="auto">
          <a:xfrm>
            <a:off x="4090564" y="1361682"/>
            <a:ext cx="587504" cy="2309212"/>
          </a:xfrm>
          <a:custGeom>
            <a:avLst/>
            <a:gdLst>
              <a:gd name="T0" fmla="*/ 234 w 235"/>
              <a:gd name="T1" fmla="*/ 899 h 899"/>
              <a:gd name="T2" fmla="*/ 54 w 235"/>
              <a:gd name="T3" fmla="*/ 544 h 899"/>
              <a:gd name="T4" fmla="*/ 18 w 235"/>
              <a:gd name="T5" fmla="*/ 0 h 899"/>
              <a:gd name="T6" fmla="*/ 19 w 235"/>
              <a:gd name="T7" fmla="*/ 0 h 899"/>
              <a:gd name="T8" fmla="*/ 55 w 235"/>
              <a:gd name="T9" fmla="*/ 544 h 899"/>
              <a:gd name="T10" fmla="*/ 235 w 235"/>
              <a:gd name="T11" fmla="*/ 899 h 899"/>
              <a:gd name="T12" fmla="*/ 234 w 235"/>
              <a:gd name="T13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899">
                <a:moveTo>
                  <a:pt x="234" y="899"/>
                </a:moveTo>
                <a:cubicBezTo>
                  <a:pt x="153" y="802"/>
                  <a:pt x="91" y="679"/>
                  <a:pt x="54" y="544"/>
                </a:cubicBezTo>
                <a:cubicBezTo>
                  <a:pt x="13" y="389"/>
                  <a:pt x="0" y="206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" y="206"/>
                  <a:pt x="14" y="389"/>
                  <a:pt x="55" y="544"/>
                </a:cubicBezTo>
                <a:cubicBezTo>
                  <a:pt x="92" y="679"/>
                  <a:pt x="154" y="801"/>
                  <a:pt x="235" y="899"/>
                </a:cubicBezTo>
                <a:lnTo>
                  <a:pt x="234" y="89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9" name="Freeform 10"/>
          <p:cNvSpPr/>
          <p:nvPr/>
        </p:nvSpPr>
        <p:spPr bwMode="auto">
          <a:xfrm>
            <a:off x="4650312" y="353881"/>
            <a:ext cx="499609" cy="3317011"/>
          </a:xfrm>
          <a:custGeom>
            <a:avLst/>
            <a:gdLst>
              <a:gd name="T0" fmla="*/ 11 w 200"/>
              <a:gd name="T1" fmla="*/ 1291 h 1291"/>
              <a:gd name="T2" fmla="*/ 10 w 200"/>
              <a:gd name="T3" fmla="*/ 1291 h 1291"/>
              <a:gd name="T4" fmla="*/ 189 w 200"/>
              <a:gd name="T5" fmla="*/ 603 h 1291"/>
              <a:gd name="T6" fmla="*/ 0 w 200"/>
              <a:gd name="T7" fmla="*/ 0 h 1291"/>
              <a:gd name="T8" fmla="*/ 1 w 200"/>
              <a:gd name="T9" fmla="*/ 0 h 1291"/>
              <a:gd name="T10" fmla="*/ 132 w 200"/>
              <a:gd name="T11" fmla="*/ 280 h 1291"/>
              <a:gd name="T12" fmla="*/ 189 w 200"/>
              <a:gd name="T13" fmla="*/ 603 h 1291"/>
              <a:gd name="T14" fmla="*/ 11 w 200"/>
              <a:gd name="T15" fmla="*/ 1291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1291">
                <a:moveTo>
                  <a:pt x="11" y="1291"/>
                </a:moveTo>
                <a:cubicBezTo>
                  <a:pt x="10" y="1291"/>
                  <a:pt x="10" y="1291"/>
                  <a:pt x="10" y="1291"/>
                </a:cubicBezTo>
                <a:cubicBezTo>
                  <a:pt x="136" y="1091"/>
                  <a:pt x="199" y="846"/>
                  <a:pt x="189" y="603"/>
                </a:cubicBezTo>
                <a:cubicBezTo>
                  <a:pt x="179" y="388"/>
                  <a:pt x="114" y="179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56" y="86"/>
                  <a:pt x="100" y="180"/>
                  <a:pt x="132" y="280"/>
                </a:cubicBezTo>
                <a:cubicBezTo>
                  <a:pt x="165" y="385"/>
                  <a:pt x="185" y="493"/>
                  <a:pt x="189" y="603"/>
                </a:cubicBezTo>
                <a:cubicBezTo>
                  <a:pt x="200" y="846"/>
                  <a:pt x="137" y="1091"/>
                  <a:pt x="11" y="129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" name="Freeform 11"/>
          <p:cNvSpPr/>
          <p:nvPr/>
        </p:nvSpPr>
        <p:spPr bwMode="auto">
          <a:xfrm>
            <a:off x="4061266" y="3670893"/>
            <a:ext cx="613718" cy="1398224"/>
          </a:xfrm>
          <a:custGeom>
            <a:avLst/>
            <a:gdLst>
              <a:gd name="T0" fmla="*/ 0 w 246"/>
              <a:gd name="T1" fmla="*/ 544 h 544"/>
              <a:gd name="T2" fmla="*/ 0 w 246"/>
              <a:gd name="T3" fmla="*/ 544 h 544"/>
              <a:gd name="T4" fmla="*/ 180 w 246"/>
              <a:gd name="T5" fmla="*/ 267 h 544"/>
              <a:gd name="T6" fmla="*/ 246 w 246"/>
              <a:gd name="T7" fmla="*/ 0 h 544"/>
              <a:gd name="T8" fmla="*/ 246 w 246"/>
              <a:gd name="T9" fmla="*/ 0 h 544"/>
              <a:gd name="T10" fmla="*/ 181 w 246"/>
              <a:gd name="T11" fmla="*/ 267 h 544"/>
              <a:gd name="T12" fmla="*/ 106 w 246"/>
              <a:gd name="T13" fmla="*/ 409 h 544"/>
              <a:gd name="T14" fmla="*/ 0 w 246"/>
              <a:gd name="T15" fmla="*/ 54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544">
                <a:moveTo>
                  <a:pt x="0" y="544"/>
                </a:moveTo>
                <a:cubicBezTo>
                  <a:pt x="0" y="544"/>
                  <a:pt x="0" y="544"/>
                  <a:pt x="0" y="544"/>
                </a:cubicBezTo>
                <a:cubicBezTo>
                  <a:pt x="78" y="460"/>
                  <a:pt x="138" y="366"/>
                  <a:pt x="180" y="267"/>
                </a:cubicBezTo>
                <a:cubicBezTo>
                  <a:pt x="216" y="182"/>
                  <a:pt x="238" y="92"/>
                  <a:pt x="246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39" y="92"/>
                  <a:pt x="216" y="182"/>
                  <a:pt x="181" y="267"/>
                </a:cubicBezTo>
                <a:cubicBezTo>
                  <a:pt x="160" y="315"/>
                  <a:pt x="135" y="363"/>
                  <a:pt x="106" y="409"/>
                </a:cubicBezTo>
                <a:cubicBezTo>
                  <a:pt x="75" y="456"/>
                  <a:pt x="39" y="502"/>
                  <a:pt x="0" y="54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1" name="Freeform 12"/>
          <p:cNvSpPr/>
          <p:nvPr/>
        </p:nvSpPr>
        <p:spPr bwMode="auto">
          <a:xfrm>
            <a:off x="4061266" y="4002593"/>
            <a:ext cx="871233" cy="1066522"/>
          </a:xfrm>
          <a:custGeom>
            <a:avLst/>
            <a:gdLst>
              <a:gd name="T0" fmla="*/ 0 w 349"/>
              <a:gd name="T1" fmla="*/ 415 h 415"/>
              <a:gd name="T2" fmla="*/ 0 w 349"/>
              <a:gd name="T3" fmla="*/ 415 h 415"/>
              <a:gd name="T4" fmla="*/ 349 w 349"/>
              <a:gd name="T5" fmla="*/ 0 h 415"/>
              <a:gd name="T6" fmla="*/ 349 w 349"/>
              <a:gd name="T7" fmla="*/ 0 h 415"/>
              <a:gd name="T8" fmla="*/ 197 w 349"/>
              <a:gd name="T9" fmla="*/ 219 h 415"/>
              <a:gd name="T10" fmla="*/ 0 w 349"/>
              <a:gd name="T11" fmla="*/ 415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415">
                <a:moveTo>
                  <a:pt x="0" y="415"/>
                </a:moveTo>
                <a:cubicBezTo>
                  <a:pt x="0" y="415"/>
                  <a:pt x="0" y="415"/>
                  <a:pt x="0" y="415"/>
                </a:cubicBezTo>
                <a:cubicBezTo>
                  <a:pt x="142" y="297"/>
                  <a:pt x="263" y="153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06" y="76"/>
                  <a:pt x="256" y="150"/>
                  <a:pt x="197" y="219"/>
                </a:cubicBezTo>
                <a:cubicBezTo>
                  <a:pt x="138" y="290"/>
                  <a:pt x="72" y="355"/>
                  <a:pt x="0" y="41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5" name="Freeform 16"/>
          <p:cNvSpPr/>
          <p:nvPr/>
        </p:nvSpPr>
        <p:spPr bwMode="auto">
          <a:xfrm>
            <a:off x="2107546" y="2651983"/>
            <a:ext cx="564374" cy="3445566"/>
          </a:xfrm>
          <a:custGeom>
            <a:avLst/>
            <a:gdLst>
              <a:gd name="T0" fmla="*/ 0 w 226"/>
              <a:gd name="T1" fmla="*/ 1341 h 1341"/>
              <a:gd name="T2" fmla="*/ 0 w 226"/>
              <a:gd name="T3" fmla="*/ 1341 h 1341"/>
              <a:gd name="T4" fmla="*/ 76 w 226"/>
              <a:gd name="T5" fmla="*/ 1177 h 1341"/>
              <a:gd name="T6" fmla="*/ 144 w 226"/>
              <a:gd name="T7" fmla="*/ 754 h 1341"/>
              <a:gd name="T8" fmla="*/ 182 w 226"/>
              <a:gd name="T9" fmla="*/ 361 h 1341"/>
              <a:gd name="T10" fmla="*/ 192 w 226"/>
              <a:gd name="T11" fmla="*/ 251 h 1341"/>
              <a:gd name="T12" fmla="*/ 209 w 226"/>
              <a:gd name="T13" fmla="*/ 84 h 1341"/>
              <a:gd name="T14" fmla="*/ 226 w 226"/>
              <a:gd name="T15" fmla="*/ 0 h 1341"/>
              <a:gd name="T16" fmla="*/ 226 w 226"/>
              <a:gd name="T17" fmla="*/ 0 h 1341"/>
              <a:gd name="T18" fmla="*/ 210 w 226"/>
              <a:gd name="T19" fmla="*/ 84 h 1341"/>
              <a:gd name="T20" fmla="*/ 193 w 226"/>
              <a:gd name="T21" fmla="*/ 251 h 1341"/>
              <a:gd name="T22" fmla="*/ 183 w 226"/>
              <a:gd name="T23" fmla="*/ 361 h 1341"/>
              <a:gd name="T24" fmla="*/ 145 w 226"/>
              <a:gd name="T25" fmla="*/ 754 h 1341"/>
              <a:gd name="T26" fmla="*/ 77 w 226"/>
              <a:gd name="T27" fmla="*/ 1178 h 1341"/>
              <a:gd name="T28" fmla="*/ 0 w 226"/>
              <a:gd name="T29" fmla="*/ 1341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1341">
                <a:moveTo>
                  <a:pt x="0" y="1341"/>
                </a:moveTo>
                <a:cubicBezTo>
                  <a:pt x="0" y="1341"/>
                  <a:pt x="0" y="1341"/>
                  <a:pt x="0" y="1341"/>
                </a:cubicBezTo>
                <a:cubicBezTo>
                  <a:pt x="28" y="1322"/>
                  <a:pt x="52" y="1272"/>
                  <a:pt x="76" y="1177"/>
                </a:cubicBezTo>
                <a:cubicBezTo>
                  <a:pt x="101" y="1077"/>
                  <a:pt x="122" y="947"/>
                  <a:pt x="144" y="754"/>
                </a:cubicBezTo>
                <a:cubicBezTo>
                  <a:pt x="160" y="618"/>
                  <a:pt x="171" y="487"/>
                  <a:pt x="182" y="361"/>
                </a:cubicBezTo>
                <a:cubicBezTo>
                  <a:pt x="186" y="323"/>
                  <a:pt x="189" y="287"/>
                  <a:pt x="192" y="251"/>
                </a:cubicBezTo>
                <a:cubicBezTo>
                  <a:pt x="198" y="189"/>
                  <a:pt x="203" y="131"/>
                  <a:pt x="209" y="84"/>
                </a:cubicBezTo>
                <a:cubicBezTo>
                  <a:pt x="214" y="45"/>
                  <a:pt x="219" y="18"/>
                  <a:pt x="226" y="0"/>
                </a:cubicBezTo>
                <a:cubicBezTo>
                  <a:pt x="226" y="0"/>
                  <a:pt x="226" y="0"/>
                  <a:pt x="226" y="0"/>
                </a:cubicBezTo>
                <a:cubicBezTo>
                  <a:pt x="219" y="18"/>
                  <a:pt x="215" y="46"/>
                  <a:pt x="210" y="84"/>
                </a:cubicBezTo>
                <a:cubicBezTo>
                  <a:pt x="204" y="131"/>
                  <a:pt x="198" y="189"/>
                  <a:pt x="193" y="251"/>
                </a:cubicBezTo>
                <a:cubicBezTo>
                  <a:pt x="190" y="287"/>
                  <a:pt x="186" y="323"/>
                  <a:pt x="183" y="361"/>
                </a:cubicBezTo>
                <a:cubicBezTo>
                  <a:pt x="172" y="487"/>
                  <a:pt x="161" y="618"/>
                  <a:pt x="145" y="754"/>
                </a:cubicBezTo>
                <a:cubicBezTo>
                  <a:pt x="123" y="947"/>
                  <a:pt x="102" y="1077"/>
                  <a:pt x="77" y="1178"/>
                </a:cubicBezTo>
                <a:cubicBezTo>
                  <a:pt x="53" y="1273"/>
                  <a:pt x="29" y="1323"/>
                  <a:pt x="0" y="13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9" name="Freeform 21"/>
          <p:cNvSpPr/>
          <p:nvPr/>
        </p:nvSpPr>
        <p:spPr bwMode="auto">
          <a:xfrm>
            <a:off x="368165" y="2651983"/>
            <a:ext cx="2303755" cy="3470959"/>
          </a:xfrm>
          <a:custGeom>
            <a:avLst/>
            <a:gdLst>
              <a:gd name="T0" fmla="*/ 0 w 923"/>
              <a:gd name="T1" fmla="*/ 1351 h 1351"/>
              <a:gd name="T2" fmla="*/ 0 w 923"/>
              <a:gd name="T3" fmla="*/ 1350 h 1351"/>
              <a:gd name="T4" fmla="*/ 51 w 923"/>
              <a:gd name="T5" fmla="*/ 1299 h 1351"/>
              <a:gd name="T6" fmla="*/ 128 w 923"/>
              <a:gd name="T7" fmla="*/ 1187 h 1351"/>
              <a:gd name="T8" fmla="*/ 235 w 923"/>
              <a:gd name="T9" fmla="*/ 1009 h 1351"/>
              <a:gd name="T10" fmla="*/ 303 w 923"/>
              <a:gd name="T11" fmla="*/ 892 h 1351"/>
              <a:gd name="T12" fmla="*/ 370 w 923"/>
              <a:gd name="T13" fmla="*/ 778 h 1351"/>
              <a:gd name="T14" fmla="*/ 674 w 923"/>
              <a:gd name="T15" fmla="*/ 291 h 1351"/>
              <a:gd name="T16" fmla="*/ 810 w 923"/>
              <a:gd name="T17" fmla="*/ 112 h 1351"/>
              <a:gd name="T18" fmla="*/ 923 w 923"/>
              <a:gd name="T19" fmla="*/ 0 h 1351"/>
              <a:gd name="T20" fmla="*/ 923 w 923"/>
              <a:gd name="T21" fmla="*/ 1 h 1351"/>
              <a:gd name="T22" fmla="*/ 811 w 923"/>
              <a:gd name="T23" fmla="*/ 113 h 1351"/>
              <a:gd name="T24" fmla="*/ 675 w 923"/>
              <a:gd name="T25" fmla="*/ 292 h 1351"/>
              <a:gd name="T26" fmla="*/ 370 w 923"/>
              <a:gd name="T27" fmla="*/ 778 h 1351"/>
              <a:gd name="T28" fmla="*/ 304 w 923"/>
              <a:gd name="T29" fmla="*/ 893 h 1351"/>
              <a:gd name="T30" fmla="*/ 235 w 923"/>
              <a:gd name="T31" fmla="*/ 1010 h 1351"/>
              <a:gd name="T32" fmla="*/ 129 w 923"/>
              <a:gd name="T33" fmla="*/ 1188 h 1351"/>
              <a:gd name="T34" fmla="*/ 52 w 923"/>
              <a:gd name="T35" fmla="*/ 1300 h 1351"/>
              <a:gd name="T36" fmla="*/ 0 w 923"/>
              <a:gd name="T37" fmla="*/ 1351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3" h="1351">
                <a:moveTo>
                  <a:pt x="0" y="1351"/>
                </a:moveTo>
                <a:cubicBezTo>
                  <a:pt x="0" y="1350"/>
                  <a:pt x="0" y="1350"/>
                  <a:pt x="0" y="1350"/>
                </a:cubicBezTo>
                <a:cubicBezTo>
                  <a:pt x="14" y="1341"/>
                  <a:pt x="31" y="1325"/>
                  <a:pt x="51" y="1299"/>
                </a:cubicBezTo>
                <a:cubicBezTo>
                  <a:pt x="73" y="1272"/>
                  <a:pt x="97" y="1236"/>
                  <a:pt x="128" y="1187"/>
                </a:cubicBezTo>
                <a:cubicBezTo>
                  <a:pt x="157" y="1141"/>
                  <a:pt x="191" y="1084"/>
                  <a:pt x="235" y="1009"/>
                </a:cubicBezTo>
                <a:cubicBezTo>
                  <a:pt x="257" y="972"/>
                  <a:pt x="279" y="933"/>
                  <a:pt x="303" y="892"/>
                </a:cubicBezTo>
                <a:cubicBezTo>
                  <a:pt x="324" y="855"/>
                  <a:pt x="347" y="817"/>
                  <a:pt x="370" y="778"/>
                </a:cubicBezTo>
                <a:cubicBezTo>
                  <a:pt x="465" y="615"/>
                  <a:pt x="568" y="444"/>
                  <a:pt x="674" y="291"/>
                </a:cubicBezTo>
                <a:cubicBezTo>
                  <a:pt x="724" y="219"/>
                  <a:pt x="769" y="160"/>
                  <a:pt x="810" y="112"/>
                </a:cubicBezTo>
                <a:cubicBezTo>
                  <a:pt x="851" y="64"/>
                  <a:pt x="888" y="27"/>
                  <a:pt x="923" y="0"/>
                </a:cubicBezTo>
                <a:cubicBezTo>
                  <a:pt x="923" y="1"/>
                  <a:pt x="923" y="1"/>
                  <a:pt x="923" y="1"/>
                </a:cubicBezTo>
                <a:cubicBezTo>
                  <a:pt x="889" y="28"/>
                  <a:pt x="852" y="65"/>
                  <a:pt x="811" y="113"/>
                </a:cubicBezTo>
                <a:cubicBezTo>
                  <a:pt x="770" y="161"/>
                  <a:pt x="725" y="219"/>
                  <a:pt x="675" y="292"/>
                </a:cubicBezTo>
                <a:cubicBezTo>
                  <a:pt x="569" y="444"/>
                  <a:pt x="466" y="616"/>
                  <a:pt x="370" y="778"/>
                </a:cubicBezTo>
                <a:cubicBezTo>
                  <a:pt x="348" y="817"/>
                  <a:pt x="325" y="856"/>
                  <a:pt x="304" y="893"/>
                </a:cubicBezTo>
                <a:cubicBezTo>
                  <a:pt x="280" y="934"/>
                  <a:pt x="258" y="972"/>
                  <a:pt x="235" y="1010"/>
                </a:cubicBezTo>
                <a:cubicBezTo>
                  <a:pt x="192" y="1085"/>
                  <a:pt x="158" y="1141"/>
                  <a:pt x="129" y="1188"/>
                </a:cubicBezTo>
                <a:cubicBezTo>
                  <a:pt x="98" y="1237"/>
                  <a:pt x="73" y="1272"/>
                  <a:pt x="52" y="1300"/>
                </a:cubicBezTo>
                <a:cubicBezTo>
                  <a:pt x="31" y="1326"/>
                  <a:pt x="15" y="1342"/>
                  <a:pt x="0" y="135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30" name="Freeform 22"/>
          <p:cNvSpPr/>
          <p:nvPr/>
        </p:nvSpPr>
        <p:spPr bwMode="auto">
          <a:xfrm>
            <a:off x="368164" y="1837808"/>
            <a:ext cx="3565115" cy="4285135"/>
          </a:xfrm>
          <a:custGeom>
            <a:avLst/>
            <a:gdLst>
              <a:gd name="T0" fmla="*/ 0 w 1428"/>
              <a:gd name="T1" fmla="*/ 1668 h 1668"/>
              <a:gd name="T2" fmla="*/ 0 w 1428"/>
              <a:gd name="T3" fmla="*/ 1667 h 1668"/>
              <a:gd name="T4" fmla="*/ 138 w 1428"/>
              <a:gd name="T5" fmla="*/ 1610 h 1668"/>
              <a:gd name="T6" fmla="*/ 328 w 1428"/>
              <a:gd name="T7" fmla="*/ 1463 h 1668"/>
              <a:gd name="T8" fmla="*/ 563 w 1428"/>
              <a:gd name="T9" fmla="*/ 1219 h 1668"/>
              <a:gd name="T10" fmla="*/ 818 w 1428"/>
              <a:gd name="T11" fmla="*/ 903 h 1668"/>
              <a:gd name="T12" fmla="*/ 1055 w 1428"/>
              <a:gd name="T13" fmla="*/ 573 h 1668"/>
              <a:gd name="T14" fmla="*/ 1239 w 1428"/>
              <a:gd name="T15" fmla="*/ 295 h 1668"/>
              <a:gd name="T16" fmla="*/ 1338 w 1428"/>
              <a:gd name="T17" fmla="*/ 139 h 1668"/>
              <a:gd name="T18" fmla="*/ 1360 w 1428"/>
              <a:gd name="T19" fmla="*/ 104 h 1668"/>
              <a:gd name="T20" fmla="*/ 1427 w 1428"/>
              <a:gd name="T21" fmla="*/ 0 h 1668"/>
              <a:gd name="T22" fmla="*/ 1428 w 1428"/>
              <a:gd name="T23" fmla="*/ 1 h 1668"/>
              <a:gd name="T24" fmla="*/ 1361 w 1428"/>
              <a:gd name="T25" fmla="*/ 104 h 1668"/>
              <a:gd name="T26" fmla="*/ 1339 w 1428"/>
              <a:gd name="T27" fmla="*/ 140 h 1668"/>
              <a:gd name="T28" fmla="*/ 1240 w 1428"/>
              <a:gd name="T29" fmla="*/ 296 h 1668"/>
              <a:gd name="T30" fmla="*/ 1056 w 1428"/>
              <a:gd name="T31" fmla="*/ 574 h 1668"/>
              <a:gd name="T32" fmla="*/ 819 w 1428"/>
              <a:gd name="T33" fmla="*/ 903 h 1668"/>
              <a:gd name="T34" fmla="*/ 564 w 1428"/>
              <a:gd name="T35" fmla="*/ 1220 h 1668"/>
              <a:gd name="T36" fmla="*/ 328 w 1428"/>
              <a:gd name="T37" fmla="*/ 1464 h 1668"/>
              <a:gd name="T38" fmla="*/ 139 w 1428"/>
              <a:gd name="T39" fmla="*/ 1611 h 1668"/>
              <a:gd name="T40" fmla="*/ 0 w 1428"/>
              <a:gd name="T41" fmla="*/ 1668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8" h="1668">
                <a:moveTo>
                  <a:pt x="0" y="1668"/>
                </a:moveTo>
                <a:cubicBezTo>
                  <a:pt x="0" y="1667"/>
                  <a:pt x="0" y="1667"/>
                  <a:pt x="0" y="1667"/>
                </a:cubicBezTo>
                <a:cubicBezTo>
                  <a:pt x="40" y="1661"/>
                  <a:pt x="86" y="1642"/>
                  <a:pt x="138" y="1610"/>
                </a:cubicBezTo>
                <a:cubicBezTo>
                  <a:pt x="196" y="1576"/>
                  <a:pt x="259" y="1526"/>
                  <a:pt x="328" y="1463"/>
                </a:cubicBezTo>
                <a:cubicBezTo>
                  <a:pt x="398" y="1399"/>
                  <a:pt x="475" y="1319"/>
                  <a:pt x="563" y="1219"/>
                </a:cubicBezTo>
                <a:cubicBezTo>
                  <a:pt x="645" y="1124"/>
                  <a:pt x="731" y="1018"/>
                  <a:pt x="818" y="903"/>
                </a:cubicBezTo>
                <a:cubicBezTo>
                  <a:pt x="899" y="796"/>
                  <a:pt x="978" y="685"/>
                  <a:pt x="1055" y="573"/>
                </a:cubicBezTo>
                <a:cubicBezTo>
                  <a:pt x="1122" y="475"/>
                  <a:pt x="1184" y="382"/>
                  <a:pt x="1239" y="295"/>
                </a:cubicBezTo>
                <a:cubicBezTo>
                  <a:pt x="1277" y="237"/>
                  <a:pt x="1309" y="185"/>
                  <a:pt x="1338" y="139"/>
                </a:cubicBezTo>
                <a:cubicBezTo>
                  <a:pt x="1346" y="127"/>
                  <a:pt x="1353" y="115"/>
                  <a:pt x="1360" y="104"/>
                </a:cubicBezTo>
                <a:cubicBezTo>
                  <a:pt x="1389" y="57"/>
                  <a:pt x="1410" y="25"/>
                  <a:pt x="1427" y="0"/>
                </a:cubicBezTo>
                <a:cubicBezTo>
                  <a:pt x="1428" y="1"/>
                  <a:pt x="1428" y="1"/>
                  <a:pt x="1428" y="1"/>
                </a:cubicBezTo>
                <a:cubicBezTo>
                  <a:pt x="1411" y="26"/>
                  <a:pt x="1390" y="58"/>
                  <a:pt x="1361" y="104"/>
                </a:cubicBezTo>
                <a:cubicBezTo>
                  <a:pt x="1354" y="116"/>
                  <a:pt x="1346" y="127"/>
                  <a:pt x="1339" y="140"/>
                </a:cubicBezTo>
                <a:cubicBezTo>
                  <a:pt x="1310" y="185"/>
                  <a:pt x="1277" y="237"/>
                  <a:pt x="1240" y="296"/>
                </a:cubicBezTo>
                <a:cubicBezTo>
                  <a:pt x="1185" y="382"/>
                  <a:pt x="1123" y="476"/>
                  <a:pt x="1056" y="574"/>
                </a:cubicBezTo>
                <a:cubicBezTo>
                  <a:pt x="979" y="686"/>
                  <a:pt x="900" y="797"/>
                  <a:pt x="819" y="903"/>
                </a:cubicBezTo>
                <a:cubicBezTo>
                  <a:pt x="732" y="1019"/>
                  <a:pt x="646" y="1125"/>
                  <a:pt x="564" y="1220"/>
                </a:cubicBezTo>
                <a:cubicBezTo>
                  <a:pt x="476" y="1320"/>
                  <a:pt x="399" y="1400"/>
                  <a:pt x="328" y="1464"/>
                </a:cubicBezTo>
                <a:cubicBezTo>
                  <a:pt x="260" y="1527"/>
                  <a:pt x="196" y="1576"/>
                  <a:pt x="139" y="1611"/>
                </a:cubicBezTo>
                <a:cubicBezTo>
                  <a:pt x="87" y="1643"/>
                  <a:pt x="40" y="1662"/>
                  <a:pt x="0" y="166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49" name="Freeform 25"/>
          <p:cNvSpPr/>
          <p:nvPr/>
        </p:nvSpPr>
        <p:spPr bwMode="auto">
          <a:xfrm>
            <a:off x="-1225118" y="4995229"/>
            <a:ext cx="5489536" cy="1218883"/>
          </a:xfrm>
          <a:custGeom>
            <a:avLst/>
            <a:gdLst>
              <a:gd name="T0" fmla="*/ 517 w 2198"/>
              <a:gd name="T1" fmla="*/ 376 h 474"/>
              <a:gd name="T2" fmla="*/ 0 w 2198"/>
              <a:gd name="T3" fmla="*/ 170 h 474"/>
              <a:gd name="T4" fmla="*/ 1 w 2198"/>
              <a:gd name="T5" fmla="*/ 169 h 474"/>
              <a:gd name="T6" fmla="*/ 1259 w 2198"/>
              <a:gd name="T7" fmla="*/ 426 h 474"/>
              <a:gd name="T8" fmla="*/ 1819 w 2198"/>
              <a:gd name="T9" fmla="*/ 271 h 474"/>
              <a:gd name="T10" fmla="*/ 2197 w 2198"/>
              <a:gd name="T11" fmla="*/ 0 h 474"/>
              <a:gd name="T12" fmla="*/ 2198 w 2198"/>
              <a:gd name="T13" fmla="*/ 0 h 474"/>
              <a:gd name="T14" fmla="*/ 2029 w 2198"/>
              <a:gd name="T15" fmla="*/ 147 h 474"/>
              <a:gd name="T16" fmla="*/ 1819 w 2198"/>
              <a:gd name="T17" fmla="*/ 271 h 474"/>
              <a:gd name="T18" fmla="*/ 1554 w 2198"/>
              <a:gd name="T19" fmla="*/ 370 h 474"/>
              <a:gd name="T20" fmla="*/ 1259 w 2198"/>
              <a:gd name="T21" fmla="*/ 427 h 474"/>
              <a:gd name="T22" fmla="*/ 517 w 2198"/>
              <a:gd name="T23" fmla="*/ 376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98" h="474">
                <a:moveTo>
                  <a:pt x="517" y="376"/>
                </a:moveTo>
                <a:cubicBezTo>
                  <a:pt x="334" y="330"/>
                  <a:pt x="159" y="261"/>
                  <a:pt x="0" y="170"/>
                </a:cubicBezTo>
                <a:cubicBezTo>
                  <a:pt x="1" y="169"/>
                  <a:pt x="1" y="169"/>
                  <a:pt x="1" y="169"/>
                </a:cubicBezTo>
                <a:cubicBezTo>
                  <a:pt x="368" y="381"/>
                  <a:pt x="826" y="474"/>
                  <a:pt x="1259" y="426"/>
                </a:cubicBezTo>
                <a:cubicBezTo>
                  <a:pt x="1460" y="404"/>
                  <a:pt x="1653" y="350"/>
                  <a:pt x="1819" y="271"/>
                </a:cubicBezTo>
                <a:cubicBezTo>
                  <a:pt x="1966" y="200"/>
                  <a:pt x="2097" y="107"/>
                  <a:pt x="2197" y="0"/>
                </a:cubicBezTo>
                <a:cubicBezTo>
                  <a:pt x="2198" y="0"/>
                  <a:pt x="2198" y="0"/>
                  <a:pt x="2198" y="0"/>
                </a:cubicBezTo>
                <a:cubicBezTo>
                  <a:pt x="2148" y="53"/>
                  <a:pt x="2091" y="102"/>
                  <a:pt x="2029" y="147"/>
                </a:cubicBezTo>
                <a:cubicBezTo>
                  <a:pt x="1965" y="194"/>
                  <a:pt x="1894" y="236"/>
                  <a:pt x="1819" y="271"/>
                </a:cubicBezTo>
                <a:cubicBezTo>
                  <a:pt x="1737" y="311"/>
                  <a:pt x="1648" y="344"/>
                  <a:pt x="1554" y="370"/>
                </a:cubicBezTo>
                <a:cubicBezTo>
                  <a:pt x="1460" y="397"/>
                  <a:pt x="1360" y="416"/>
                  <a:pt x="1259" y="427"/>
                </a:cubicBezTo>
                <a:cubicBezTo>
                  <a:pt x="1013" y="455"/>
                  <a:pt x="758" y="436"/>
                  <a:pt x="517" y="37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52" name="Freeform 26"/>
          <p:cNvSpPr/>
          <p:nvPr/>
        </p:nvSpPr>
        <p:spPr bwMode="auto">
          <a:xfrm>
            <a:off x="-1225119" y="3928707"/>
            <a:ext cx="6360770" cy="2215573"/>
          </a:xfrm>
          <a:custGeom>
            <a:avLst/>
            <a:gdLst>
              <a:gd name="T0" fmla="*/ 490 w 2547"/>
              <a:gd name="T1" fmla="*/ 780 h 862"/>
              <a:gd name="T2" fmla="*/ 0 w 2547"/>
              <a:gd name="T3" fmla="*/ 585 h 862"/>
              <a:gd name="T4" fmla="*/ 1 w 2547"/>
              <a:gd name="T5" fmla="*/ 584 h 862"/>
              <a:gd name="T6" fmla="*/ 766 w 2547"/>
              <a:gd name="T7" fmla="*/ 829 h 862"/>
              <a:gd name="T8" fmla="*/ 1615 w 2547"/>
              <a:gd name="T9" fmla="*/ 758 h 862"/>
              <a:gd name="T10" fmla="*/ 1971 w 2547"/>
              <a:gd name="T11" fmla="*/ 613 h 862"/>
              <a:gd name="T12" fmla="*/ 2246 w 2547"/>
              <a:gd name="T13" fmla="*/ 423 h 862"/>
              <a:gd name="T14" fmla="*/ 2546 w 2547"/>
              <a:gd name="T15" fmla="*/ 0 h 862"/>
              <a:gd name="T16" fmla="*/ 2547 w 2547"/>
              <a:gd name="T17" fmla="*/ 0 h 862"/>
              <a:gd name="T18" fmla="*/ 2247 w 2547"/>
              <a:gd name="T19" fmla="*/ 424 h 862"/>
              <a:gd name="T20" fmla="*/ 1972 w 2547"/>
              <a:gd name="T21" fmla="*/ 614 h 862"/>
              <a:gd name="T22" fmla="*/ 1616 w 2547"/>
              <a:gd name="T23" fmla="*/ 759 h 862"/>
              <a:gd name="T24" fmla="*/ 766 w 2547"/>
              <a:gd name="T25" fmla="*/ 830 h 862"/>
              <a:gd name="T26" fmla="*/ 490 w 2547"/>
              <a:gd name="T27" fmla="*/ 78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47" h="862">
                <a:moveTo>
                  <a:pt x="490" y="780"/>
                </a:moveTo>
                <a:cubicBezTo>
                  <a:pt x="314" y="736"/>
                  <a:pt x="147" y="670"/>
                  <a:pt x="0" y="585"/>
                </a:cubicBezTo>
                <a:cubicBezTo>
                  <a:pt x="1" y="584"/>
                  <a:pt x="1" y="584"/>
                  <a:pt x="1" y="584"/>
                </a:cubicBezTo>
                <a:cubicBezTo>
                  <a:pt x="222" y="713"/>
                  <a:pt x="487" y="797"/>
                  <a:pt x="766" y="829"/>
                </a:cubicBezTo>
                <a:cubicBezTo>
                  <a:pt x="1052" y="861"/>
                  <a:pt x="1346" y="837"/>
                  <a:pt x="1615" y="758"/>
                </a:cubicBezTo>
                <a:cubicBezTo>
                  <a:pt x="1743" y="721"/>
                  <a:pt x="1863" y="672"/>
                  <a:pt x="1971" y="613"/>
                </a:cubicBezTo>
                <a:cubicBezTo>
                  <a:pt x="2074" y="558"/>
                  <a:pt x="2166" y="494"/>
                  <a:pt x="2246" y="423"/>
                </a:cubicBezTo>
                <a:cubicBezTo>
                  <a:pt x="2385" y="300"/>
                  <a:pt x="2489" y="154"/>
                  <a:pt x="2546" y="0"/>
                </a:cubicBezTo>
                <a:cubicBezTo>
                  <a:pt x="2547" y="0"/>
                  <a:pt x="2547" y="0"/>
                  <a:pt x="2547" y="0"/>
                </a:cubicBezTo>
                <a:cubicBezTo>
                  <a:pt x="2490" y="154"/>
                  <a:pt x="2386" y="301"/>
                  <a:pt x="2247" y="424"/>
                </a:cubicBezTo>
                <a:cubicBezTo>
                  <a:pt x="2167" y="494"/>
                  <a:pt x="2074" y="558"/>
                  <a:pt x="1972" y="614"/>
                </a:cubicBezTo>
                <a:cubicBezTo>
                  <a:pt x="1863" y="673"/>
                  <a:pt x="1744" y="722"/>
                  <a:pt x="1616" y="759"/>
                </a:cubicBezTo>
                <a:cubicBezTo>
                  <a:pt x="1346" y="838"/>
                  <a:pt x="1052" y="862"/>
                  <a:pt x="766" y="830"/>
                </a:cubicBezTo>
                <a:cubicBezTo>
                  <a:pt x="672" y="819"/>
                  <a:pt x="580" y="803"/>
                  <a:pt x="490" y="78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53" name="Freeform 27"/>
          <p:cNvSpPr/>
          <p:nvPr/>
        </p:nvSpPr>
        <p:spPr bwMode="auto">
          <a:xfrm>
            <a:off x="-1225117" y="2578096"/>
            <a:ext cx="4100190" cy="2872627"/>
          </a:xfrm>
          <a:custGeom>
            <a:avLst/>
            <a:gdLst>
              <a:gd name="T0" fmla="*/ 11 w 1642"/>
              <a:gd name="T1" fmla="*/ 1116 h 1118"/>
              <a:gd name="T2" fmla="*/ 0 w 1642"/>
              <a:gd name="T3" fmla="*/ 1111 h 1118"/>
              <a:gd name="T4" fmla="*/ 1 w 1642"/>
              <a:gd name="T5" fmla="*/ 1110 h 1118"/>
              <a:gd name="T6" fmla="*/ 50 w 1642"/>
              <a:gd name="T7" fmla="*/ 1112 h 1118"/>
              <a:gd name="T8" fmla="*/ 154 w 1642"/>
              <a:gd name="T9" fmla="*/ 1062 h 1118"/>
              <a:gd name="T10" fmla="*/ 326 w 1642"/>
              <a:gd name="T11" fmla="*/ 949 h 1118"/>
              <a:gd name="T12" fmla="*/ 565 w 1642"/>
              <a:gd name="T13" fmla="*/ 776 h 1118"/>
              <a:gd name="T14" fmla="*/ 790 w 1642"/>
              <a:gd name="T15" fmla="*/ 607 h 1118"/>
              <a:gd name="T16" fmla="*/ 1148 w 1642"/>
              <a:gd name="T17" fmla="*/ 341 h 1118"/>
              <a:gd name="T18" fmla="*/ 1419 w 1642"/>
              <a:gd name="T19" fmla="*/ 147 h 1118"/>
              <a:gd name="T20" fmla="*/ 1642 w 1642"/>
              <a:gd name="T21" fmla="*/ 0 h 1118"/>
              <a:gd name="T22" fmla="*/ 1642 w 1642"/>
              <a:gd name="T23" fmla="*/ 1 h 1118"/>
              <a:gd name="T24" fmla="*/ 1419 w 1642"/>
              <a:gd name="T25" fmla="*/ 147 h 1118"/>
              <a:gd name="T26" fmla="*/ 1148 w 1642"/>
              <a:gd name="T27" fmla="*/ 341 h 1118"/>
              <a:gd name="T28" fmla="*/ 791 w 1642"/>
              <a:gd name="T29" fmla="*/ 608 h 1118"/>
              <a:gd name="T30" fmla="*/ 565 w 1642"/>
              <a:gd name="T31" fmla="*/ 776 h 1118"/>
              <a:gd name="T32" fmla="*/ 326 w 1642"/>
              <a:gd name="T33" fmla="*/ 950 h 1118"/>
              <a:gd name="T34" fmla="*/ 154 w 1642"/>
              <a:gd name="T35" fmla="*/ 1062 h 1118"/>
              <a:gd name="T36" fmla="*/ 50 w 1642"/>
              <a:gd name="T37" fmla="*/ 1113 h 1118"/>
              <a:gd name="T38" fmla="*/ 11 w 1642"/>
              <a:gd name="T39" fmla="*/ 1116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2" h="1118">
                <a:moveTo>
                  <a:pt x="11" y="1116"/>
                </a:moveTo>
                <a:cubicBezTo>
                  <a:pt x="6" y="1115"/>
                  <a:pt x="3" y="1113"/>
                  <a:pt x="0" y="1111"/>
                </a:cubicBezTo>
                <a:cubicBezTo>
                  <a:pt x="1" y="1110"/>
                  <a:pt x="1" y="1110"/>
                  <a:pt x="1" y="1110"/>
                </a:cubicBezTo>
                <a:cubicBezTo>
                  <a:pt x="10" y="1118"/>
                  <a:pt x="27" y="1118"/>
                  <a:pt x="50" y="1112"/>
                </a:cubicBezTo>
                <a:cubicBezTo>
                  <a:pt x="75" y="1104"/>
                  <a:pt x="108" y="1088"/>
                  <a:pt x="154" y="1062"/>
                </a:cubicBezTo>
                <a:cubicBezTo>
                  <a:pt x="200" y="1034"/>
                  <a:pt x="257" y="997"/>
                  <a:pt x="326" y="949"/>
                </a:cubicBezTo>
                <a:cubicBezTo>
                  <a:pt x="395" y="901"/>
                  <a:pt x="469" y="847"/>
                  <a:pt x="565" y="776"/>
                </a:cubicBezTo>
                <a:cubicBezTo>
                  <a:pt x="638" y="721"/>
                  <a:pt x="712" y="666"/>
                  <a:pt x="790" y="607"/>
                </a:cubicBezTo>
                <a:cubicBezTo>
                  <a:pt x="907" y="519"/>
                  <a:pt x="1027" y="429"/>
                  <a:pt x="1148" y="341"/>
                </a:cubicBezTo>
                <a:cubicBezTo>
                  <a:pt x="1248" y="267"/>
                  <a:pt x="1337" y="204"/>
                  <a:pt x="1419" y="147"/>
                </a:cubicBezTo>
                <a:cubicBezTo>
                  <a:pt x="1502" y="89"/>
                  <a:pt x="1575" y="41"/>
                  <a:pt x="1642" y="0"/>
                </a:cubicBezTo>
                <a:cubicBezTo>
                  <a:pt x="1642" y="1"/>
                  <a:pt x="1642" y="1"/>
                  <a:pt x="1642" y="1"/>
                </a:cubicBezTo>
                <a:cubicBezTo>
                  <a:pt x="1576" y="42"/>
                  <a:pt x="1503" y="90"/>
                  <a:pt x="1419" y="147"/>
                </a:cubicBezTo>
                <a:cubicBezTo>
                  <a:pt x="1337" y="204"/>
                  <a:pt x="1249" y="268"/>
                  <a:pt x="1148" y="341"/>
                </a:cubicBezTo>
                <a:cubicBezTo>
                  <a:pt x="1028" y="429"/>
                  <a:pt x="907" y="520"/>
                  <a:pt x="791" y="608"/>
                </a:cubicBezTo>
                <a:cubicBezTo>
                  <a:pt x="713" y="666"/>
                  <a:pt x="639" y="722"/>
                  <a:pt x="565" y="776"/>
                </a:cubicBezTo>
                <a:cubicBezTo>
                  <a:pt x="469" y="848"/>
                  <a:pt x="396" y="901"/>
                  <a:pt x="326" y="950"/>
                </a:cubicBezTo>
                <a:cubicBezTo>
                  <a:pt x="257" y="998"/>
                  <a:pt x="201" y="1035"/>
                  <a:pt x="154" y="1062"/>
                </a:cubicBezTo>
                <a:cubicBezTo>
                  <a:pt x="108" y="1089"/>
                  <a:pt x="76" y="1105"/>
                  <a:pt x="50" y="1113"/>
                </a:cubicBezTo>
                <a:cubicBezTo>
                  <a:pt x="34" y="1117"/>
                  <a:pt x="20" y="1118"/>
                  <a:pt x="11" y="11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57" name="Freeform 31"/>
          <p:cNvSpPr/>
          <p:nvPr/>
        </p:nvSpPr>
        <p:spPr bwMode="auto">
          <a:xfrm>
            <a:off x="4557792" y="-40"/>
            <a:ext cx="771002" cy="344398"/>
          </a:xfrm>
          <a:custGeom>
            <a:avLst/>
            <a:gdLst>
              <a:gd name="T0" fmla="*/ 1 w 309"/>
              <a:gd name="T1" fmla="*/ 134 h 134"/>
              <a:gd name="T2" fmla="*/ 0 w 309"/>
              <a:gd name="T3" fmla="*/ 134 h 134"/>
              <a:gd name="T4" fmla="*/ 145 w 309"/>
              <a:gd name="T5" fmla="*/ 43 h 134"/>
              <a:gd name="T6" fmla="*/ 309 w 309"/>
              <a:gd name="T7" fmla="*/ 22 h 134"/>
              <a:gd name="T8" fmla="*/ 309 w 309"/>
              <a:gd name="T9" fmla="*/ 23 h 134"/>
              <a:gd name="T10" fmla="*/ 1 w 309"/>
              <a:gd name="T1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9" h="134">
                <a:moveTo>
                  <a:pt x="1" y="134"/>
                </a:moveTo>
                <a:cubicBezTo>
                  <a:pt x="0" y="134"/>
                  <a:pt x="0" y="134"/>
                  <a:pt x="0" y="134"/>
                </a:cubicBezTo>
                <a:cubicBezTo>
                  <a:pt x="46" y="94"/>
                  <a:pt x="96" y="63"/>
                  <a:pt x="145" y="43"/>
                </a:cubicBezTo>
                <a:cubicBezTo>
                  <a:pt x="202" y="20"/>
                  <a:pt x="257" y="13"/>
                  <a:pt x="309" y="22"/>
                </a:cubicBezTo>
                <a:cubicBezTo>
                  <a:pt x="309" y="23"/>
                  <a:pt x="309" y="23"/>
                  <a:pt x="309" y="23"/>
                </a:cubicBezTo>
                <a:cubicBezTo>
                  <a:pt x="179" y="0"/>
                  <a:pt x="60" y="83"/>
                  <a:pt x="1" y="13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58" name="Freeform 32"/>
          <p:cNvSpPr/>
          <p:nvPr/>
        </p:nvSpPr>
        <p:spPr bwMode="auto">
          <a:xfrm>
            <a:off x="4388172" y="-28606"/>
            <a:ext cx="940622" cy="509455"/>
          </a:xfrm>
          <a:custGeom>
            <a:avLst/>
            <a:gdLst>
              <a:gd name="T0" fmla="*/ 1 w 377"/>
              <a:gd name="T1" fmla="*/ 198 h 198"/>
              <a:gd name="T2" fmla="*/ 0 w 377"/>
              <a:gd name="T3" fmla="*/ 198 h 198"/>
              <a:gd name="T4" fmla="*/ 171 w 377"/>
              <a:gd name="T5" fmla="*/ 67 h 198"/>
              <a:gd name="T6" fmla="*/ 377 w 377"/>
              <a:gd name="T7" fmla="*/ 33 h 198"/>
              <a:gd name="T8" fmla="*/ 377 w 377"/>
              <a:gd name="T9" fmla="*/ 34 h 198"/>
              <a:gd name="T10" fmla="*/ 1 w 377"/>
              <a:gd name="T11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198">
                <a:moveTo>
                  <a:pt x="1" y="198"/>
                </a:moveTo>
                <a:cubicBezTo>
                  <a:pt x="0" y="198"/>
                  <a:pt x="0" y="198"/>
                  <a:pt x="0" y="198"/>
                </a:cubicBezTo>
                <a:cubicBezTo>
                  <a:pt x="38" y="159"/>
                  <a:pt x="98" y="104"/>
                  <a:pt x="171" y="67"/>
                </a:cubicBezTo>
                <a:cubicBezTo>
                  <a:pt x="243" y="31"/>
                  <a:pt x="312" y="20"/>
                  <a:pt x="377" y="33"/>
                </a:cubicBezTo>
                <a:cubicBezTo>
                  <a:pt x="377" y="34"/>
                  <a:pt x="377" y="34"/>
                  <a:pt x="377" y="34"/>
                </a:cubicBezTo>
                <a:cubicBezTo>
                  <a:pt x="211" y="0"/>
                  <a:pt x="59" y="138"/>
                  <a:pt x="1" y="19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61" name="Freeform 35"/>
          <p:cNvSpPr/>
          <p:nvPr/>
        </p:nvSpPr>
        <p:spPr bwMode="auto">
          <a:xfrm>
            <a:off x="4047388" y="15832"/>
            <a:ext cx="1281406" cy="1045891"/>
          </a:xfrm>
          <a:custGeom>
            <a:avLst/>
            <a:gdLst>
              <a:gd name="T0" fmla="*/ 1 w 513"/>
              <a:gd name="T1" fmla="*/ 407 h 407"/>
              <a:gd name="T2" fmla="*/ 0 w 513"/>
              <a:gd name="T3" fmla="*/ 406 h 407"/>
              <a:gd name="T4" fmla="*/ 177 w 513"/>
              <a:gd name="T5" fmla="*/ 157 h 407"/>
              <a:gd name="T6" fmla="*/ 332 w 513"/>
              <a:gd name="T7" fmla="*/ 46 h 407"/>
              <a:gd name="T8" fmla="*/ 513 w 513"/>
              <a:gd name="T9" fmla="*/ 16 h 407"/>
              <a:gd name="T10" fmla="*/ 513 w 513"/>
              <a:gd name="T11" fmla="*/ 17 h 407"/>
              <a:gd name="T12" fmla="*/ 178 w 513"/>
              <a:gd name="T13" fmla="*/ 157 h 407"/>
              <a:gd name="T14" fmla="*/ 1 w 513"/>
              <a:gd name="T15" fmla="*/ 407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3" h="407">
                <a:moveTo>
                  <a:pt x="1" y="407"/>
                </a:moveTo>
                <a:cubicBezTo>
                  <a:pt x="0" y="406"/>
                  <a:pt x="0" y="406"/>
                  <a:pt x="0" y="406"/>
                </a:cubicBezTo>
                <a:cubicBezTo>
                  <a:pt x="49" y="307"/>
                  <a:pt x="107" y="225"/>
                  <a:pt x="177" y="157"/>
                </a:cubicBezTo>
                <a:cubicBezTo>
                  <a:pt x="226" y="109"/>
                  <a:pt x="279" y="71"/>
                  <a:pt x="332" y="46"/>
                </a:cubicBezTo>
                <a:cubicBezTo>
                  <a:pt x="395" y="17"/>
                  <a:pt x="455" y="7"/>
                  <a:pt x="513" y="16"/>
                </a:cubicBezTo>
                <a:cubicBezTo>
                  <a:pt x="513" y="17"/>
                  <a:pt x="513" y="17"/>
                  <a:pt x="513" y="17"/>
                </a:cubicBezTo>
                <a:cubicBezTo>
                  <a:pt x="408" y="0"/>
                  <a:pt x="286" y="51"/>
                  <a:pt x="178" y="157"/>
                </a:cubicBezTo>
                <a:cubicBezTo>
                  <a:pt x="108" y="226"/>
                  <a:pt x="50" y="307"/>
                  <a:pt x="1" y="40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63" name="Freeform 37"/>
          <p:cNvSpPr/>
          <p:nvPr/>
        </p:nvSpPr>
        <p:spPr bwMode="auto">
          <a:xfrm>
            <a:off x="2671920" y="57097"/>
            <a:ext cx="2656874" cy="2594887"/>
          </a:xfrm>
          <a:custGeom>
            <a:avLst/>
            <a:gdLst>
              <a:gd name="T0" fmla="*/ 0 w 1064"/>
              <a:gd name="T1" fmla="*/ 1010 h 1010"/>
              <a:gd name="T2" fmla="*/ 0 w 1064"/>
              <a:gd name="T3" fmla="*/ 1010 h 1010"/>
              <a:gd name="T4" fmla="*/ 479 w 1064"/>
              <a:gd name="T5" fmla="*/ 742 h 1010"/>
              <a:gd name="T6" fmla="*/ 821 w 1064"/>
              <a:gd name="T7" fmla="*/ 460 h 1010"/>
              <a:gd name="T8" fmla="*/ 1009 w 1064"/>
              <a:gd name="T9" fmla="*/ 205 h 1010"/>
              <a:gd name="T10" fmla="*/ 1063 w 1064"/>
              <a:gd name="T11" fmla="*/ 0 h 1010"/>
              <a:gd name="T12" fmla="*/ 1064 w 1064"/>
              <a:gd name="T13" fmla="*/ 0 h 1010"/>
              <a:gd name="T14" fmla="*/ 1009 w 1064"/>
              <a:gd name="T15" fmla="*/ 206 h 1010"/>
              <a:gd name="T16" fmla="*/ 822 w 1064"/>
              <a:gd name="T17" fmla="*/ 460 h 1010"/>
              <a:gd name="T18" fmla="*/ 479 w 1064"/>
              <a:gd name="T19" fmla="*/ 743 h 1010"/>
              <a:gd name="T20" fmla="*/ 0 w 1064"/>
              <a:gd name="T21" fmla="*/ 101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4" h="1010">
                <a:moveTo>
                  <a:pt x="0" y="1010"/>
                </a:moveTo>
                <a:cubicBezTo>
                  <a:pt x="0" y="1010"/>
                  <a:pt x="0" y="1010"/>
                  <a:pt x="0" y="1010"/>
                </a:cubicBezTo>
                <a:cubicBezTo>
                  <a:pt x="175" y="929"/>
                  <a:pt x="336" y="839"/>
                  <a:pt x="479" y="742"/>
                </a:cubicBezTo>
                <a:cubicBezTo>
                  <a:pt x="613" y="651"/>
                  <a:pt x="728" y="556"/>
                  <a:pt x="821" y="460"/>
                </a:cubicBezTo>
                <a:cubicBezTo>
                  <a:pt x="905" y="373"/>
                  <a:pt x="968" y="287"/>
                  <a:pt x="1009" y="205"/>
                </a:cubicBezTo>
                <a:cubicBezTo>
                  <a:pt x="1044" y="133"/>
                  <a:pt x="1063" y="63"/>
                  <a:pt x="1063" y="0"/>
                </a:cubicBezTo>
                <a:cubicBezTo>
                  <a:pt x="1064" y="0"/>
                  <a:pt x="1064" y="0"/>
                  <a:pt x="1064" y="0"/>
                </a:cubicBezTo>
                <a:cubicBezTo>
                  <a:pt x="1064" y="63"/>
                  <a:pt x="1045" y="134"/>
                  <a:pt x="1009" y="206"/>
                </a:cubicBezTo>
                <a:cubicBezTo>
                  <a:pt x="969" y="288"/>
                  <a:pt x="905" y="373"/>
                  <a:pt x="822" y="460"/>
                </a:cubicBezTo>
                <a:cubicBezTo>
                  <a:pt x="728" y="557"/>
                  <a:pt x="613" y="652"/>
                  <a:pt x="479" y="743"/>
                </a:cubicBezTo>
                <a:cubicBezTo>
                  <a:pt x="336" y="840"/>
                  <a:pt x="175" y="930"/>
                  <a:pt x="0" y="101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64" name="Freeform 38"/>
          <p:cNvSpPr/>
          <p:nvPr/>
        </p:nvSpPr>
        <p:spPr bwMode="auto">
          <a:xfrm>
            <a:off x="3933278" y="57097"/>
            <a:ext cx="1395515" cy="1782299"/>
          </a:xfrm>
          <a:custGeom>
            <a:avLst/>
            <a:gdLst>
              <a:gd name="T0" fmla="*/ 0 w 559"/>
              <a:gd name="T1" fmla="*/ 694 h 694"/>
              <a:gd name="T2" fmla="*/ 0 w 559"/>
              <a:gd name="T3" fmla="*/ 693 h 694"/>
              <a:gd name="T4" fmla="*/ 234 w 559"/>
              <a:gd name="T5" fmla="*/ 497 h 694"/>
              <a:gd name="T6" fmla="*/ 405 w 559"/>
              <a:gd name="T7" fmla="*/ 310 h 694"/>
              <a:gd name="T8" fmla="*/ 558 w 559"/>
              <a:gd name="T9" fmla="*/ 0 h 694"/>
              <a:gd name="T10" fmla="*/ 559 w 559"/>
              <a:gd name="T11" fmla="*/ 0 h 694"/>
              <a:gd name="T12" fmla="*/ 508 w 559"/>
              <a:gd name="T13" fmla="*/ 150 h 694"/>
              <a:gd name="T14" fmla="*/ 406 w 559"/>
              <a:gd name="T15" fmla="*/ 310 h 694"/>
              <a:gd name="T16" fmla="*/ 234 w 559"/>
              <a:gd name="T17" fmla="*/ 498 h 694"/>
              <a:gd name="T18" fmla="*/ 0 w 559"/>
              <a:gd name="T19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9" h="694">
                <a:moveTo>
                  <a:pt x="0" y="694"/>
                </a:moveTo>
                <a:cubicBezTo>
                  <a:pt x="0" y="693"/>
                  <a:pt x="0" y="693"/>
                  <a:pt x="0" y="693"/>
                </a:cubicBezTo>
                <a:cubicBezTo>
                  <a:pt x="87" y="629"/>
                  <a:pt x="165" y="563"/>
                  <a:pt x="234" y="497"/>
                </a:cubicBezTo>
                <a:cubicBezTo>
                  <a:pt x="301" y="434"/>
                  <a:pt x="358" y="371"/>
                  <a:pt x="405" y="310"/>
                </a:cubicBezTo>
                <a:cubicBezTo>
                  <a:pt x="491" y="200"/>
                  <a:pt x="544" y="93"/>
                  <a:pt x="558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552" y="47"/>
                  <a:pt x="535" y="97"/>
                  <a:pt x="508" y="150"/>
                </a:cubicBezTo>
                <a:cubicBezTo>
                  <a:pt x="483" y="202"/>
                  <a:pt x="448" y="256"/>
                  <a:pt x="406" y="310"/>
                </a:cubicBezTo>
                <a:cubicBezTo>
                  <a:pt x="359" y="371"/>
                  <a:pt x="301" y="434"/>
                  <a:pt x="234" y="498"/>
                </a:cubicBezTo>
                <a:cubicBezTo>
                  <a:pt x="166" y="563"/>
                  <a:pt x="87" y="629"/>
                  <a:pt x="0" y="69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65" name="Freeform 39"/>
          <p:cNvSpPr/>
          <p:nvPr/>
        </p:nvSpPr>
        <p:spPr bwMode="auto">
          <a:xfrm>
            <a:off x="4764420" y="57098"/>
            <a:ext cx="564374" cy="549132"/>
          </a:xfrm>
          <a:custGeom>
            <a:avLst/>
            <a:gdLst>
              <a:gd name="T0" fmla="*/ 0 w 226"/>
              <a:gd name="T1" fmla="*/ 214 h 214"/>
              <a:gd name="T2" fmla="*/ 0 w 226"/>
              <a:gd name="T3" fmla="*/ 214 h 214"/>
              <a:gd name="T4" fmla="*/ 226 w 226"/>
              <a:gd name="T5" fmla="*/ 0 h 214"/>
              <a:gd name="T6" fmla="*/ 226 w 226"/>
              <a:gd name="T7" fmla="*/ 1 h 214"/>
              <a:gd name="T8" fmla="*/ 0 w 226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14">
                <a:moveTo>
                  <a:pt x="0" y="214"/>
                </a:moveTo>
                <a:cubicBezTo>
                  <a:pt x="0" y="214"/>
                  <a:pt x="0" y="214"/>
                  <a:pt x="0" y="214"/>
                </a:cubicBezTo>
                <a:cubicBezTo>
                  <a:pt x="76" y="117"/>
                  <a:pt x="153" y="45"/>
                  <a:pt x="226" y="0"/>
                </a:cubicBezTo>
                <a:cubicBezTo>
                  <a:pt x="226" y="1"/>
                  <a:pt x="226" y="1"/>
                  <a:pt x="226" y="1"/>
                </a:cubicBezTo>
                <a:cubicBezTo>
                  <a:pt x="153" y="45"/>
                  <a:pt x="77" y="117"/>
                  <a:pt x="0" y="21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70" name="Freeform 44"/>
          <p:cNvSpPr/>
          <p:nvPr/>
        </p:nvSpPr>
        <p:spPr bwMode="auto">
          <a:xfrm>
            <a:off x="5328793" y="57097"/>
            <a:ext cx="555121" cy="345985"/>
          </a:xfrm>
          <a:custGeom>
            <a:avLst/>
            <a:gdLst>
              <a:gd name="T0" fmla="*/ 222 w 222"/>
              <a:gd name="T1" fmla="*/ 135 h 135"/>
              <a:gd name="T2" fmla="*/ 0 w 222"/>
              <a:gd name="T3" fmla="*/ 1 h 135"/>
              <a:gd name="T4" fmla="*/ 0 w 222"/>
              <a:gd name="T5" fmla="*/ 0 h 135"/>
              <a:gd name="T6" fmla="*/ 122 w 222"/>
              <a:gd name="T7" fmla="*/ 35 h 135"/>
              <a:gd name="T8" fmla="*/ 222 w 222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" h="135">
                <a:moveTo>
                  <a:pt x="222" y="135"/>
                </a:moveTo>
                <a:cubicBezTo>
                  <a:pt x="170" y="51"/>
                  <a:pt x="85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41" y="0"/>
                  <a:pt x="83" y="12"/>
                  <a:pt x="122" y="35"/>
                </a:cubicBezTo>
                <a:cubicBezTo>
                  <a:pt x="162" y="59"/>
                  <a:pt x="196" y="93"/>
                  <a:pt x="222" y="13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71" name="Freeform 45"/>
          <p:cNvSpPr/>
          <p:nvPr/>
        </p:nvSpPr>
        <p:spPr bwMode="auto">
          <a:xfrm>
            <a:off x="4557792" y="-33368"/>
            <a:ext cx="1326124" cy="436449"/>
          </a:xfrm>
          <a:custGeom>
            <a:avLst/>
            <a:gdLst>
              <a:gd name="T0" fmla="*/ 1 w 531"/>
              <a:gd name="T1" fmla="*/ 147 h 170"/>
              <a:gd name="T2" fmla="*/ 0 w 531"/>
              <a:gd name="T3" fmla="*/ 147 h 170"/>
              <a:gd name="T4" fmla="*/ 261 w 531"/>
              <a:gd name="T5" fmla="*/ 9 h 170"/>
              <a:gd name="T6" fmla="*/ 336 w 531"/>
              <a:gd name="T7" fmla="*/ 15 h 170"/>
              <a:gd name="T8" fmla="*/ 339 w 531"/>
              <a:gd name="T9" fmla="*/ 16 h 170"/>
              <a:gd name="T10" fmla="*/ 410 w 531"/>
              <a:gd name="T11" fmla="*/ 44 h 170"/>
              <a:gd name="T12" fmla="*/ 531 w 531"/>
              <a:gd name="T13" fmla="*/ 170 h 170"/>
              <a:gd name="T14" fmla="*/ 531 w 531"/>
              <a:gd name="T15" fmla="*/ 170 h 170"/>
              <a:gd name="T16" fmla="*/ 261 w 531"/>
              <a:gd name="T17" fmla="*/ 10 h 170"/>
              <a:gd name="T18" fmla="*/ 1 w 531"/>
              <a:gd name="T19" fmla="*/ 14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1" h="170">
                <a:moveTo>
                  <a:pt x="1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59" y="90"/>
                  <a:pt x="152" y="20"/>
                  <a:pt x="261" y="9"/>
                </a:cubicBezTo>
                <a:cubicBezTo>
                  <a:pt x="285" y="7"/>
                  <a:pt x="311" y="9"/>
                  <a:pt x="336" y="15"/>
                </a:cubicBezTo>
                <a:cubicBezTo>
                  <a:pt x="337" y="15"/>
                  <a:pt x="338" y="15"/>
                  <a:pt x="339" y="16"/>
                </a:cubicBezTo>
                <a:cubicBezTo>
                  <a:pt x="363" y="22"/>
                  <a:pt x="387" y="31"/>
                  <a:pt x="410" y="44"/>
                </a:cubicBezTo>
                <a:cubicBezTo>
                  <a:pt x="460" y="73"/>
                  <a:pt x="502" y="117"/>
                  <a:pt x="531" y="170"/>
                </a:cubicBezTo>
                <a:cubicBezTo>
                  <a:pt x="531" y="170"/>
                  <a:pt x="531" y="170"/>
                  <a:pt x="531" y="170"/>
                </a:cubicBezTo>
                <a:cubicBezTo>
                  <a:pt x="472" y="65"/>
                  <a:pt x="364" y="0"/>
                  <a:pt x="261" y="10"/>
                </a:cubicBezTo>
                <a:cubicBezTo>
                  <a:pt x="152" y="20"/>
                  <a:pt x="59" y="90"/>
                  <a:pt x="1" y="14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72" name="Freeform 46"/>
          <p:cNvSpPr/>
          <p:nvPr/>
        </p:nvSpPr>
        <p:spPr bwMode="auto">
          <a:xfrm>
            <a:off x="4388172" y="-49239"/>
            <a:ext cx="1495744" cy="530087"/>
          </a:xfrm>
          <a:custGeom>
            <a:avLst/>
            <a:gdLst>
              <a:gd name="T0" fmla="*/ 1 w 599"/>
              <a:gd name="T1" fmla="*/ 206 h 206"/>
              <a:gd name="T2" fmla="*/ 0 w 599"/>
              <a:gd name="T3" fmla="*/ 206 h 206"/>
              <a:gd name="T4" fmla="*/ 125 w 599"/>
              <a:gd name="T5" fmla="*/ 88 h 206"/>
              <a:gd name="T6" fmla="*/ 280 w 599"/>
              <a:gd name="T7" fmla="*/ 14 h 206"/>
              <a:gd name="T8" fmla="*/ 451 w 599"/>
              <a:gd name="T9" fmla="*/ 28 h 206"/>
              <a:gd name="T10" fmla="*/ 599 w 599"/>
              <a:gd name="T11" fmla="*/ 176 h 206"/>
              <a:gd name="T12" fmla="*/ 599 w 599"/>
              <a:gd name="T13" fmla="*/ 176 h 206"/>
              <a:gd name="T14" fmla="*/ 451 w 599"/>
              <a:gd name="T15" fmla="*/ 29 h 206"/>
              <a:gd name="T16" fmla="*/ 280 w 599"/>
              <a:gd name="T17" fmla="*/ 15 h 206"/>
              <a:gd name="T18" fmla="*/ 1 w 599"/>
              <a:gd name="T19" fmla="*/ 20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" h="206">
                <a:moveTo>
                  <a:pt x="1" y="206"/>
                </a:moveTo>
                <a:cubicBezTo>
                  <a:pt x="0" y="206"/>
                  <a:pt x="0" y="206"/>
                  <a:pt x="0" y="206"/>
                </a:cubicBezTo>
                <a:cubicBezTo>
                  <a:pt x="40" y="159"/>
                  <a:pt x="82" y="119"/>
                  <a:pt x="125" y="88"/>
                </a:cubicBezTo>
                <a:cubicBezTo>
                  <a:pt x="175" y="51"/>
                  <a:pt x="228" y="26"/>
                  <a:pt x="280" y="14"/>
                </a:cubicBezTo>
                <a:cubicBezTo>
                  <a:pt x="339" y="0"/>
                  <a:pt x="400" y="5"/>
                  <a:pt x="451" y="28"/>
                </a:cubicBezTo>
                <a:cubicBezTo>
                  <a:pt x="509" y="54"/>
                  <a:pt x="562" y="106"/>
                  <a:pt x="599" y="176"/>
                </a:cubicBezTo>
                <a:cubicBezTo>
                  <a:pt x="599" y="176"/>
                  <a:pt x="599" y="176"/>
                  <a:pt x="599" y="176"/>
                </a:cubicBezTo>
                <a:cubicBezTo>
                  <a:pt x="561" y="107"/>
                  <a:pt x="509" y="55"/>
                  <a:pt x="451" y="29"/>
                </a:cubicBezTo>
                <a:cubicBezTo>
                  <a:pt x="400" y="6"/>
                  <a:pt x="339" y="1"/>
                  <a:pt x="280" y="15"/>
                </a:cubicBezTo>
                <a:cubicBezTo>
                  <a:pt x="183" y="37"/>
                  <a:pt x="89" y="102"/>
                  <a:pt x="1" y="20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73" name="Freeform 47"/>
          <p:cNvSpPr/>
          <p:nvPr/>
        </p:nvSpPr>
        <p:spPr bwMode="auto">
          <a:xfrm>
            <a:off x="2107546" y="403080"/>
            <a:ext cx="3885851" cy="5696055"/>
          </a:xfrm>
          <a:custGeom>
            <a:avLst/>
            <a:gdLst>
              <a:gd name="T0" fmla="*/ 0 w 1556"/>
              <a:gd name="T1" fmla="*/ 2217 h 2217"/>
              <a:gd name="T2" fmla="*/ 0 w 1556"/>
              <a:gd name="T3" fmla="*/ 2216 h 2217"/>
              <a:gd name="T4" fmla="*/ 299 w 1556"/>
              <a:gd name="T5" fmla="*/ 2104 h 2217"/>
              <a:gd name="T6" fmla="*/ 621 w 1556"/>
              <a:gd name="T7" fmla="*/ 1903 h 2217"/>
              <a:gd name="T8" fmla="*/ 1209 w 1556"/>
              <a:gd name="T9" fmla="*/ 1266 h 2217"/>
              <a:gd name="T10" fmla="*/ 1523 w 1556"/>
              <a:gd name="T11" fmla="*/ 536 h 2217"/>
              <a:gd name="T12" fmla="*/ 1551 w 1556"/>
              <a:gd name="T13" fmla="*/ 234 h 2217"/>
              <a:gd name="T14" fmla="*/ 1511 w 1556"/>
              <a:gd name="T15" fmla="*/ 0 h 2217"/>
              <a:gd name="T16" fmla="*/ 1512 w 1556"/>
              <a:gd name="T17" fmla="*/ 0 h 2217"/>
              <a:gd name="T18" fmla="*/ 1552 w 1556"/>
              <a:gd name="T19" fmla="*/ 233 h 2217"/>
              <a:gd name="T20" fmla="*/ 1524 w 1556"/>
              <a:gd name="T21" fmla="*/ 537 h 2217"/>
              <a:gd name="T22" fmla="*/ 1210 w 1556"/>
              <a:gd name="T23" fmla="*/ 1267 h 2217"/>
              <a:gd name="T24" fmla="*/ 621 w 1556"/>
              <a:gd name="T25" fmla="*/ 1904 h 2217"/>
              <a:gd name="T26" fmla="*/ 300 w 1556"/>
              <a:gd name="T27" fmla="*/ 2104 h 2217"/>
              <a:gd name="T28" fmla="*/ 0 w 1556"/>
              <a:gd name="T29" fmla="*/ 2217 h 2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56" h="2217">
                <a:moveTo>
                  <a:pt x="0" y="2217"/>
                </a:moveTo>
                <a:cubicBezTo>
                  <a:pt x="0" y="2216"/>
                  <a:pt x="0" y="2216"/>
                  <a:pt x="0" y="2216"/>
                </a:cubicBezTo>
                <a:cubicBezTo>
                  <a:pt x="97" y="2191"/>
                  <a:pt x="198" y="2154"/>
                  <a:pt x="299" y="2104"/>
                </a:cubicBezTo>
                <a:cubicBezTo>
                  <a:pt x="407" y="2051"/>
                  <a:pt x="515" y="1983"/>
                  <a:pt x="621" y="1903"/>
                </a:cubicBezTo>
                <a:cubicBezTo>
                  <a:pt x="844" y="1733"/>
                  <a:pt x="1048" y="1513"/>
                  <a:pt x="1209" y="1266"/>
                </a:cubicBezTo>
                <a:cubicBezTo>
                  <a:pt x="1365" y="1027"/>
                  <a:pt x="1474" y="775"/>
                  <a:pt x="1523" y="536"/>
                </a:cubicBezTo>
                <a:cubicBezTo>
                  <a:pt x="1545" y="430"/>
                  <a:pt x="1555" y="328"/>
                  <a:pt x="1551" y="234"/>
                </a:cubicBezTo>
                <a:cubicBezTo>
                  <a:pt x="1548" y="148"/>
                  <a:pt x="1535" y="70"/>
                  <a:pt x="1511" y="0"/>
                </a:cubicBezTo>
                <a:cubicBezTo>
                  <a:pt x="1512" y="0"/>
                  <a:pt x="1512" y="0"/>
                  <a:pt x="1512" y="0"/>
                </a:cubicBezTo>
                <a:cubicBezTo>
                  <a:pt x="1536" y="69"/>
                  <a:pt x="1549" y="148"/>
                  <a:pt x="1552" y="233"/>
                </a:cubicBezTo>
                <a:cubicBezTo>
                  <a:pt x="1556" y="328"/>
                  <a:pt x="1546" y="430"/>
                  <a:pt x="1524" y="537"/>
                </a:cubicBezTo>
                <a:cubicBezTo>
                  <a:pt x="1475" y="775"/>
                  <a:pt x="1366" y="1028"/>
                  <a:pt x="1210" y="1267"/>
                </a:cubicBezTo>
                <a:cubicBezTo>
                  <a:pt x="1048" y="1514"/>
                  <a:pt x="845" y="1734"/>
                  <a:pt x="621" y="1904"/>
                </a:cubicBezTo>
                <a:cubicBezTo>
                  <a:pt x="516" y="1984"/>
                  <a:pt x="407" y="2051"/>
                  <a:pt x="300" y="2104"/>
                </a:cubicBezTo>
                <a:cubicBezTo>
                  <a:pt x="198" y="2154"/>
                  <a:pt x="98" y="2192"/>
                  <a:pt x="0" y="221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74" name="Freeform 48"/>
          <p:cNvSpPr/>
          <p:nvPr/>
        </p:nvSpPr>
        <p:spPr bwMode="auto">
          <a:xfrm>
            <a:off x="4061266" y="403081"/>
            <a:ext cx="2029278" cy="4666036"/>
          </a:xfrm>
          <a:custGeom>
            <a:avLst/>
            <a:gdLst>
              <a:gd name="T0" fmla="*/ 0 w 813"/>
              <a:gd name="T1" fmla="*/ 1816 h 1816"/>
              <a:gd name="T2" fmla="*/ 0 w 813"/>
              <a:gd name="T3" fmla="*/ 1815 h 1816"/>
              <a:gd name="T4" fmla="*/ 345 w 813"/>
              <a:gd name="T5" fmla="*/ 1532 h 1816"/>
              <a:gd name="T6" fmla="*/ 651 w 813"/>
              <a:gd name="T7" fmla="*/ 1043 h 1816"/>
              <a:gd name="T8" fmla="*/ 800 w 813"/>
              <a:gd name="T9" fmla="*/ 456 h 1816"/>
              <a:gd name="T10" fmla="*/ 730 w 813"/>
              <a:gd name="T11" fmla="*/ 0 h 1816"/>
              <a:gd name="T12" fmla="*/ 730 w 813"/>
              <a:gd name="T13" fmla="*/ 0 h 1816"/>
              <a:gd name="T14" fmla="*/ 801 w 813"/>
              <a:gd name="T15" fmla="*/ 456 h 1816"/>
              <a:gd name="T16" fmla="*/ 652 w 813"/>
              <a:gd name="T17" fmla="*/ 1043 h 1816"/>
              <a:gd name="T18" fmla="*/ 513 w 813"/>
              <a:gd name="T19" fmla="*/ 1307 h 1816"/>
              <a:gd name="T20" fmla="*/ 346 w 813"/>
              <a:gd name="T21" fmla="*/ 1533 h 1816"/>
              <a:gd name="T22" fmla="*/ 176 w 813"/>
              <a:gd name="T23" fmla="*/ 1697 h 1816"/>
              <a:gd name="T24" fmla="*/ 0 w 813"/>
              <a:gd name="T25" fmla="*/ 1816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3" h="1816">
                <a:moveTo>
                  <a:pt x="0" y="1816"/>
                </a:moveTo>
                <a:cubicBezTo>
                  <a:pt x="0" y="1815"/>
                  <a:pt x="0" y="1815"/>
                  <a:pt x="0" y="1815"/>
                </a:cubicBezTo>
                <a:cubicBezTo>
                  <a:pt x="122" y="1749"/>
                  <a:pt x="238" y="1654"/>
                  <a:pt x="345" y="1532"/>
                </a:cubicBezTo>
                <a:cubicBezTo>
                  <a:pt x="467" y="1394"/>
                  <a:pt x="572" y="1225"/>
                  <a:pt x="651" y="1043"/>
                </a:cubicBezTo>
                <a:cubicBezTo>
                  <a:pt x="735" y="849"/>
                  <a:pt x="787" y="646"/>
                  <a:pt x="800" y="456"/>
                </a:cubicBezTo>
                <a:cubicBezTo>
                  <a:pt x="812" y="274"/>
                  <a:pt x="788" y="116"/>
                  <a:pt x="730" y="0"/>
                </a:cubicBezTo>
                <a:cubicBezTo>
                  <a:pt x="730" y="0"/>
                  <a:pt x="730" y="0"/>
                  <a:pt x="730" y="0"/>
                </a:cubicBezTo>
                <a:cubicBezTo>
                  <a:pt x="789" y="116"/>
                  <a:pt x="813" y="274"/>
                  <a:pt x="801" y="456"/>
                </a:cubicBezTo>
                <a:cubicBezTo>
                  <a:pt x="788" y="646"/>
                  <a:pt x="736" y="849"/>
                  <a:pt x="652" y="1043"/>
                </a:cubicBezTo>
                <a:cubicBezTo>
                  <a:pt x="612" y="1135"/>
                  <a:pt x="566" y="1224"/>
                  <a:pt x="513" y="1307"/>
                </a:cubicBezTo>
                <a:cubicBezTo>
                  <a:pt x="462" y="1389"/>
                  <a:pt x="406" y="1464"/>
                  <a:pt x="346" y="1533"/>
                </a:cubicBezTo>
                <a:cubicBezTo>
                  <a:pt x="292" y="1594"/>
                  <a:pt x="235" y="1649"/>
                  <a:pt x="176" y="1697"/>
                </a:cubicBezTo>
                <a:cubicBezTo>
                  <a:pt x="119" y="1744"/>
                  <a:pt x="60" y="1784"/>
                  <a:pt x="0" y="18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75" name="Freeform 49"/>
          <p:cNvSpPr/>
          <p:nvPr/>
        </p:nvSpPr>
        <p:spPr bwMode="auto">
          <a:xfrm>
            <a:off x="4674984" y="403080"/>
            <a:ext cx="1443316" cy="3270986"/>
          </a:xfrm>
          <a:custGeom>
            <a:avLst/>
            <a:gdLst>
              <a:gd name="T0" fmla="*/ 0 w 578"/>
              <a:gd name="T1" fmla="*/ 1273 h 1273"/>
              <a:gd name="T2" fmla="*/ 0 w 578"/>
              <a:gd name="T3" fmla="*/ 1272 h 1273"/>
              <a:gd name="T4" fmla="*/ 216 w 578"/>
              <a:gd name="T5" fmla="*/ 1134 h 1273"/>
              <a:gd name="T6" fmla="*/ 437 w 578"/>
              <a:gd name="T7" fmla="*/ 825 h 1273"/>
              <a:gd name="T8" fmla="*/ 565 w 578"/>
              <a:gd name="T9" fmla="*/ 379 h 1273"/>
              <a:gd name="T10" fmla="*/ 484 w 578"/>
              <a:gd name="T11" fmla="*/ 0 h 1273"/>
              <a:gd name="T12" fmla="*/ 484 w 578"/>
              <a:gd name="T13" fmla="*/ 0 h 1273"/>
              <a:gd name="T14" fmla="*/ 566 w 578"/>
              <a:gd name="T15" fmla="*/ 379 h 1273"/>
              <a:gd name="T16" fmla="*/ 438 w 578"/>
              <a:gd name="T17" fmla="*/ 825 h 1273"/>
              <a:gd name="T18" fmla="*/ 217 w 578"/>
              <a:gd name="T19" fmla="*/ 1134 h 1273"/>
              <a:gd name="T20" fmla="*/ 0 w 578"/>
              <a:gd name="T21" fmla="*/ 1273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1273">
                <a:moveTo>
                  <a:pt x="0" y="1273"/>
                </a:moveTo>
                <a:cubicBezTo>
                  <a:pt x="0" y="1272"/>
                  <a:pt x="0" y="1272"/>
                  <a:pt x="0" y="1272"/>
                </a:cubicBezTo>
                <a:cubicBezTo>
                  <a:pt x="71" y="1249"/>
                  <a:pt x="146" y="1201"/>
                  <a:pt x="216" y="1134"/>
                </a:cubicBezTo>
                <a:cubicBezTo>
                  <a:pt x="301" y="1053"/>
                  <a:pt x="377" y="946"/>
                  <a:pt x="437" y="825"/>
                </a:cubicBezTo>
                <a:cubicBezTo>
                  <a:pt x="509" y="680"/>
                  <a:pt x="553" y="525"/>
                  <a:pt x="565" y="379"/>
                </a:cubicBezTo>
                <a:cubicBezTo>
                  <a:pt x="577" y="219"/>
                  <a:pt x="548" y="85"/>
                  <a:pt x="484" y="0"/>
                </a:cubicBezTo>
                <a:cubicBezTo>
                  <a:pt x="484" y="0"/>
                  <a:pt x="484" y="0"/>
                  <a:pt x="484" y="0"/>
                </a:cubicBezTo>
                <a:cubicBezTo>
                  <a:pt x="549" y="84"/>
                  <a:pt x="578" y="219"/>
                  <a:pt x="566" y="379"/>
                </a:cubicBezTo>
                <a:cubicBezTo>
                  <a:pt x="554" y="526"/>
                  <a:pt x="510" y="680"/>
                  <a:pt x="438" y="825"/>
                </a:cubicBezTo>
                <a:cubicBezTo>
                  <a:pt x="378" y="947"/>
                  <a:pt x="301" y="1054"/>
                  <a:pt x="217" y="1134"/>
                </a:cubicBezTo>
                <a:cubicBezTo>
                  <a:pt x="146" y="1202"/>
                  <a:pt x="71" y="1250"/>
                  <a:pt x="0" y="127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78" name="Freeform 52"/>
          <p:cNvSpPr/>
          <p:nvPr/>
        </p:nvSpPr>
        <p:spPr bwMode="auto">
          <a:xfrm>
            <a:off x="4047387" y="-46064"/>
            <a:ext cx="1836528" cy="1107787"/>
          </a:xfrm>
          <a:custGeom>
            <a:avLst/>
            <a:gdLst>
              <a:gd name="T0" fmla="*/ 1 w 735"/>
              <a:gd name="T1" fmla="*/ 431 h 431"/>
              <a:gd name="T2" fmla="*/ 0 w 735"/>
              <a:gd name="T3" fmla="*/ 430 h 431"/>
              <a:gd name="T4" fmla="*/ 97 w 735"/>
              <a:gd name="T5" fmla="*/ 260 h 431"/>
              <a:gd name="T6" fmla="*/ 269 w 735"/>
              <a:gd name="T7" fmla="*/ 85 h 431"/>
              <a:gd name="T8" fmla="*/ 507 w 735"/>
              <a:gd name="T9" fmla="*/ 8 h 431"/>
              <a:gd name="T10" fmla="*/ 735 w 735"/>
              <a:gd name="T11" fmla="*/ 175 h 431"/>
              <a:gd name="T12" fmla="*/ 734 w 735"/>
              <a:gd name="T13" fmla="*/ 175 h 431"/>
              <a:gd name="T14" fmla="*/ 507 w 735"/>
              <a:gd name="T15" fmla="*/ 9 h 431"/>
              <a:gd name="T16" fmla="*/ 269 w 735"/>
              <a:gd name="T17" fmla="*/ 85 h 431"/>
              <a:gd name="T18" fmla="*/ 98 w 735"/>
              <a:gd name="T19" fmla="*/ 261 h 431"/>
              <a:gd name="T20" fmla="*/ 1 w 735"/>
              <a:gd name="T21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5" h="431">
                <a:moveTo>
                  <a:pt x="1" y="431"/>
                </a:moveTo>
                <a:cubicBezTo>
                  <a:pt x="0" y="430"/>
                  <a:pt x="0" y="430"/>
                  <a:pt x="0" y="430"/>
                </a:cubicBezTo>
                <a:cubicBezTo>
                  <a:pt x="27" y="370"/>
                  <a:pt x="60" y="313"/>
                  <a:pt x="97" y="260"/>
                </a:cubicBezTo>
                <a:cubicBezTo>
                  <a:pt x="149" y="188"/>
                  <a:pt x="207" y="129"/>
                  <a:pt x="269" y="85"/>
                </a:cubicBezTo>
                <a:cubicBezTo>
                  <a:pt x="325" y="45"/>
                  <a:pt x="411" y="0"/>
                  <a:pt x="507" y="8"/>
                </a:cubicBezTo>
                <a:cubicBezTo>
                  <a:pt x="596" y="15"/>
                  <a:pt x="684" y="79"/>
                  <a:pt x="735" y="175"/>
                </a:cubicBezTo>
                <a:cubicBezTo>
                  <a:pt x="734" y="175"/>
                  <a:pt x="734" y="175"/>
                  <a:pt x="734" y="175"/>
                </a:cubicBezTo>
                <a:cubicBezTo>
                  <a:pt x="683" y="80"/>
                  <a:pt x="596" y="16"/>
                  <a:pt x="507" y="9"/>
                </a:cubicBezTo>
                <a:cubicBezTo>
                  <a:pt x="412" y="1"/>
                  <a:pt x="325" y="46"/>
                  <a:pt x="269" y="85"/>
                </a:cubicBezTo>
                <a:cubicBezTo>
                  <a:pt x="207" y="129"/>
                  <a:pt x="150" y="188"/>
                  <a:pt x="98" y="261"/>
                </a:cubicBezTo>
                <a:cubicBezTo>
                  <a:pt x="61" y="313"/>
                  <a:pt x="28" y="370"/>
                  <a:pt x="1" y="43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79" name="Freeform 53"/>
          <p:cNvSpPr/>
          <p:nvPr/>
        </p:nvSpPr>
        <p:spPr bwMode="auto">
          <a:xfrm>
            <a:off x="4929415" y="403080"/>
            <a:ext cx="1165755" cy="3602688"/>
          </a:xfrm>
          <a:custGeom>
            <a:avLst/>
            <a:gdLst>
              <a:gd name="T0" fmla="*/ 1 w 467"/>
              <a:gd name="T1" fmla="*/ 1402 h 1402"/>
              <a:gd name="T2" fmla="*/ 0 w 467"/>
              <a:gd name="T3" fmla="*/ 1401 h 1402"/>
              <a:gd name="T4" fmla="*/ 218 w 467"/>
              <a:gd name="T5" fmla="*/ 1146 h 1402"/>
              <a:gd name="T6" fmla="*/ 397 w 467"/>
              <a:gd name="T7" fmla="*/ 766 h 1402"/>
              <a:gd name="T8" fmla="*/ 465 w 467"/>
              <a:gd name="T9" fmla="*/ 335 h 1402"/>
              <a:gd name="T10" fmla="*/ 382 w 467"/>
              <a:gd name="T11" fmla="*/ 0 h 1402"/>
              <a:gd name="T12" fmla="*/ 382 w 467"/>
              <a:gd name="T13" fmla="*/ 0 h 1402"/>
              <a:gd name="T14" fmla="*/ 466 w 467"/>
              <a:gd name="T15" fmla="*/ 335 h 1402"/>
              <a:gd name="T16" fmla="*/ 449 w 467"/>
              <a:gd name="T17" fmla="*/ 550 h 1402"/>
              <a:gd name="T18" fmla="*/ 397 w 467"/>
              <a:gd name="T19" fmla="*/ 766 h 1402"/>
              <a:gd name="T20" fmla="*/ 219 w 467"/>
              <a:gd name="T21" fmla="*/ 1146 h 1402"/>
              <a:gd name="T22" fmla="*/ 1 w 467"/>
              <a:gd name="T23" fmla="*/ 1402 h 1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7" h="1402">
                <a:moveTo>
                  <a:pt x="1" y="1402"/>
                </a:moveTo>
                <a:cubicBezTo>
                  <a:pt x="0" y="1401"/>
                  <a:pt x="0" y="1401"/>
                  <a:pt x="0" y="1401"/>
                </a:cubicBezTo>
                <a:cubicBezTo>
                  <a:pt x="80" y="1333"/>
                  <a:pt x="153" y="1247"/>
                  <a:pt x="218" y="1146"/>
                </a:cubicBezTo>
                <a:cubicBezTo>
                  <a:pt x="294" y="1030"/>
                  <a:pt x="354" y="902"/>
                  <a:pt x="397" y="766"/>
                </a:cubicBezTo>
                <a:cubicBezTo>
                  <a:pt x="443" y="619"/>
                  <a:pt x="467" y="470"/>
                  <a:pt x="465" y="335"/>
                </a:cubicBezTo>
                <a:cubicBezTo>
                  <a:pt x="463" y="198"/>
                  <a:pt x="434" y="83"/>
                  <a:pt x="382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435" y="82"/>
                  <a:pt x="463" y="198"/>
                  <a:pt x="466" y="335"/>
                </a:cubicBezTo>
                <a:cubicBezTo>
                  <a:pt x="467" y="404"/>
                  <a:pt x="461" y="477"/>
                  <a:pt x="449" y="550"/>
                </a:cubicBezTo>
                <a:cubicBezTo>
                  <a:pt x="438" y="621"/>
                  <a:pt x="420" y="694"/>
                  <a:pt x="397" y="766"/>
                </a:cubicBezTo>
                <a:cubicBezTo>
                  <a:pt x="354" y="903"/>
                  <a:pt x="294" y="1030"/>
                  <a:pt x="219" y="1146"/>
                </a:cubicBezTo>
                <a:cubicBezTo>
                  <a:pt x="154" y="1247"/>
                  <a:pt x="80" y="1333"/>
                  <a:pt x="1" y="140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24" name="Freeform 54"/>
          <p:cNvSpPr/>
          <p:nvPr/>
        </p:nvSpPr>
        <p:spPr bwMode="auto">
          <a:xfrm>
            <a:off x="4650311" y="174540"/>
            <a:ext cx="1275238" cy="228540"/>
          </a:xfrm>
          <a:custGeom>
            <a:avLst/>
            <a:gdLst>
              <a:gd name="T0" fmla="*/ 1 w 511"/>
              <a:gd name="T1" fmla="*/ 70 h 89"/>
              <a:gd name="T2" fmla="*/ 0 w 511"/>
              <a:gd name="T3" fmla="*/ 70 h 89"/>
              <a:gd name="T4" fmla="*/ 35 w 511"/>
              <a:gd name="T5" fmla="*/ 62 h 89"/>
              <a:gd name="T6" fmla="*/ 364 w 511"/>
              <a:gd name="T7" fmla="*/ 7 h 89"/>
              <a:gd name="T8" fmla="*/ 489 w 511"/>
              <a:gd name="T9" fmla="*/ 14 h 89"/>
              <a:gd name="T10" fmla="*/ 507 w 511"/>
              <a:gd name="T11" fmla="*/ 35 h 89"/>
              <a:gd name="T12" fmla="*/ 494 w 511"/>
              <a:gd name="T13" fmla="*/ 89 h 89"/>
              <a:gd name="T14" fmla="*/ 494 w 511"/>
              <a:gd name="T15" fmla="*/ 89 h 89"/>
              <a:gd name="T16" fmla="*/ 506 w 511"/>
              <a:gd name="T17" fmla="*/ 35 h 89"/>
              <a:gd name="T18" fmla="*/ 488 w 511"/>
              <a:gd name="T19" fmla="*/ 15 h 89"/>
              <a:gd name="T20" fmla="*/ 364 w 511"/>
              <a:gd name="T21" fmla="*/ 8 h 89"/>
              <a:gd name="T22" fmla="*/ 35 w 511"/>
              <a:gd name="T23" fmla="*/ 63 h 89"/>
              <a:gd name="T24" fmla="*/ 1 w 511"/>
              <a:gd name="T25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89">
                <a:moveTo>
                  <a:pt x="1" y="70"/>
                </a:moveTo>
                <a:cubicBezTo>
                  <a:pt x="0" y="70"/>
                  <a:pt x="0" y="70"/>
                  <a:pt x="0" y="70"/>
                </a:cubicBezTo>
                <a:cubicBezTo>
                  <a:pt x="12" y="67"/>
                  <a:pt x="23" y="65"/>
                  <a:pt x="35" y="62"/>
                </a:cubicBezTo>
                <a:cubicBezTo>
                  <a:pt x="150" y="38"/>
                  <a:pt x="259" y="16"/>
                  <a:pt x="364" y="7"/>
                </a:cubicBezTo>
                <a:cubicBezTo>
                  <a:pt x="408" y="3"/>
                  <a:pt x="457" y="0"/>
                  <a:pt x="489" y="14"/>
                </a:cubicBezTo>
                <a:cubicBezTo>
                  <a:pt x="498" y="18"/>
                  <a:pt x="504" y="25"/>
                  <a:pt x="507" y="35"/>
                </a:cubicBezTo>
                <a:cubicBezTo>
                  <a:pt x="511" y="51"/>
                  <a:pt x="507" y="71"/>
                  <a:pt x="494" y="89"/>
                </a:cubicBezTo>
                <a:cubicBezTo>
                  <a:pt x="494" y="89"/>
                  <a:pt x="494" y="89"/>
                  <a:pt x="494" y="89"/>
                </a:cubicBezTo>
                <a:cubicBezTo>
                  <a:pt x="506" y="70"/>
                  <a:pt x="510" y="51"/>
                  <a:pt x="506" y="35"/>
                </a:cubicBezTo>
                <a:cubicBezTo>
                  <a:pt x="503" y="26"/>
                  <a:pt x="497" y="19"/>
                  <a:pt x="488" y="15"/>
                </a:cubicBezTo>
                <a:cubicBezTo>
                  <a:pt x="457" y="1"/>
                  <a:pt x="408" y="4"/>
                  <a:pt x="364" y="8"/>
                </a:cubicBezTo>
                <a:cubicBezTo>
                  <a:pt x="259" y="17"/>
                  <a:pt x="150" y="39"/>
                  <a:pt x="35" y="63"/>
                </a:cubicBezTo>
                <a:cubicBezTo>
                  <a:pt x="24" y="66"/>
                  <a:pt x="12" y="68"/>
                  <a:pt x="1" y="7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25" name="Freeform 55"/>
          <p:cNvSpPr/>
          <p:nvPr/>
        </p:nvSpPr>
        <p:spPr bwMode="auto">
          <a:xfrm>
            <a:off x="2671919" y="403080"/>
            <a:ext cx="3211996" cy="2248902"/>
          </a:xfrm>
          <a:custGeom>
            <a:avLst/>
            <a:gdLst>
              <a:gd name="T0" fmla="*/ 0 w 1286"/>
              <a:gd name="T1" fmla="*/ 875 h 875"/>
              <a:gd name="T2" fmla="*/ 0 w 1286"/>
              <a:gd name="T3" fmla="*/ 875 h 875"/>
              <a:gd name="T4" fmla="*/ 491 w 1286"/>
              <a:gd name="T5" fmla="*/ 640 h 875"/>
              <a:gd name="T6" fmla="*/ 713 w 1286"/>
              <a:gd name="T7" fmla="*/ 515 h 875"/>
              <a:gd name="T8" fmla="*/ 813 w 1286"/>
              <a:gd name="T9" fmla="*/ 452 h 875"/>
              <a:gd name="T10" fmla="*/ 842 w 1286"/>
              <a:gd name="T11" fmla="*/ 434 h 875"/>
              <a:gd name="T12" fmla="*/ 904 w 1286"/>
              <a:gd name="T13" fmla="*/ 391 h 875"/>
              <a:gd name="T14" fmla="*/ 999 w 1286"/>
              <a:gd name="T15" fmla="*/ 316 h 875"/>
              <a:gd name="T16" fmla="*/ 1058 w 1286"/>
              <a:gd name="T17" fmla="*/ 274 h 875"/>
              <a:gd name="T18" fmla="*/ 1173 w 1286"/>
              <a:gd name="T19" fmla="*/ 168 h 875"/>
              <a:gd name="T20" fmla="*/ 1286 w 1286"/>
              <a:gd name="T21" fmla="*/ 0 h 875"/>
              <a:gd name="T22" fmla="*/ 1286 w 1286"/>
              <a:gd name="T23" fmla="*/ 0 h 875"/>
              <a:gd name="T24" fmla="*/ 1173 w 1286"/>
              <a:gd name="T25" fmla="*/ 169 h 875"/>
              <a:gd name="T26" fmla="*/ 1059 w 1286"/>
              <a:gd name="T27" fmla="*/ 274 h 875"/>
              <a:gd name="T28" fmla="*/ 999 w 1286"/>
              <a:gd name="T29" fmla="*/ 317 h 875"/>
              <a:gd name="T30" fmla="*/ 904 w 1286"/>
              <a:gd name="T31" fmla="*/ 391 h 875"/>
              <a:gd name="T32" fmla="*/ 843 w 1286"/>
              <a:gd name="T33" fmla="*/ 435 h 875"/>
              <a:gd name="T34" fmla="*/ 813 w 1286"/>
              <a:gd name="T35" fmla="*/ 453 h 875"/>
              <a:gd name="T36" fmla="*/ 713 w 1286"/>
              <a:gd name="T37" fmla="*/ 515 h 875"/>
              <a:gd name="T38" fmla="*/ 491 w 1286"/>
              <a:gd name="T39" fmla="*/ 641 h 875"/>
              <a:gd name="T40" fmla="*/ 0 w 1286"/>
              <a:gd name="T41" fmla="*/ 875 h 875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7768 w 10000"/>
              <a:gd name="connsiteY7" fmla="*/ 3611 h 10000"/>
              <a:gd name="connsiteX8" fmla="*/ 8227 w 10000"/>
              <a:gd name="connsiteY8" fmla="*/ 3131 h 10000"/>
              <a:gd name="connsiteX9" fmla="*/ 9121 w 10000"/>
              <a:gd name="connsiteY9" fmla="*/ 1920 h 10000"/>
              <a:gd name="connsiteX10" fmla="*/ 10000 w 10000"/>
              <a:gd name="connsiteY10" fmla="*/ 0 h 10000"/>
              <a:gd name="connsiteX11" fmla="*/ 10000 w 10000"/>
              <a:gd name="connsiteY11" fmla="*/ 0 h 10000"/>
              <a:gd name="connsiteX12" fmla="*/ 9121 w 10000"/>
              <a:gd name="connsiteY12" fmla="*/ 1931 h 10000"/>
              <a:gd name="connsiteX13" fmla="*/ 8235 w 10000"/>
              <a:gd name="connsiteY13" fmla="*/ 3131 h 10000"/>
              <a:gd name="connsiteX14" fmla="*/ 7030 w 10000"/>
              <a:gd name="connsiteY14" fmla="*/ 4469 h 10000"/>
              <a:gd name="connsiteX15" fmla="*/ 6555 w 10000"/>
              <a:gd name="connsiteY15" fmla="*/ 4971 h 10000"/>
              <a:gd name="connsiteX16" fmla="*/ 6322 w 10000"/>
              <a:gd name="connsiteY16" fmla="*/ 5177 h 10000"/>
              <a:gd name="connsiteX17" fmla="*/ 5544 w 10000"/>
              <a:gd name="connsiteY17" fmla="*/ 5886 h 10000"/>
              <a:gd name="connsiteX18" fmla="*/ 3818 w 10000"/>
              <a:gd name="connsiteY18" fmla="*/ 7326 h 10000"/>
              <a:gd name="connsiteX19" fmla="*/ 0 w 10000"/>
              <a:gd name="connsiteY19" fmla="*/ 10000 h 10000"/>
              <a:gd name="connsiteX0-1" fmla="*/ 0 w 10000"/>
              <a:gd name="connsiteY0-2" fmla="*/ 10000 h 10000"/>
              <a:gd name="connsiteX1-3" fmla="*/ 0 w 10000"/>
              <a:gd name="connsiteY1-4" fmla="*/ 10000 h 10000"/>
              <a:gd name="connsiteX2-5" fmla="*/ 3818 w 10000"/>
              <a:gd name="connsiteY2-6" fmla="*/ 7314 h 10000"/>
              <a:gd name="connsiteX3-7" fmla="*/ 5544 w 10000"/>
              <a:gd name="connsiteY3-8" fmla="*/ 5886 h 10000"/>
              <a:gd name="connsiteX4-9" fmla="*/ 6322 w 10000"/>
              <a:gd name="connsiteY4-10" fmla="*/ 5166 h 10000"/>
              <a:gd name="connsiteX5-11" fmla="*/ 6547 w 10000"/>
              <a:gd name="connsiteY5-12" fmla="*/ 4960 h 10000"/>
              <a:gd name="connsiteX6-13" fmla="*/ 7030 w 10000"/>
              <a:gd name="connsiteY6-14" fmla="*/ 4469 h 10000"/>
              <a:gd name="connsiteX7-15" fmla="*/ 8227 w 10000"/>
              <a:gd name="connsiteY7-16" fmla="*/ 3131 h 10000"/>
              <a:gd name="connsiteX8-17" fmla="*/ 9121 w 10000"/>
              <a:gd name="connsiteY8-18" fmla="*/ 1920 h 10000"/>
              <a:gd name="connsiteX9-19" fmla="*/ 10000 w 10000"/>
              <a:gd name="connsiteY9-20" fmla="*/ 0 h 10000"/>
              <a:gd name="connsiteX10-21" fmla="*/ 10000 w 10000"/>
              <a:gd name="connsiteY10-22" fmla="*/ 0 h 10000"/>
              <a:gd name="connsiteX11-23" fmla="*/ 9121 w 10000"/>
              <a:gd name="connsiteY11-24" fmla="*/ 1931 h 10000"/>
              <a:gd name="connsiteX12-25" fmla="*/ 8235 w 10000"/>
              <a:gd name="connsiteY12-26" fmla="*/ 3131 h 10000"/>
              <a:gd name="connsiteX13-27" fmla="*/ 7030 w 10000"/>
              <a:gd name="connsiteY13-28" fmla="*/ 4469 h 10000"/>
              <a:gd name="connsiteX14-29" fmla="*/ 6555 w 10000"/>
              <a:gd name="connsiteY14-30" fmla="*/ 4971 h 10000"/>
              <a:gd name="connsiteX15-31" fmla="*/ 6322 w 10000"/>
              <a:gd name="connsiteY15-32" fmla="*/ 5177 h 10000"/>
              <a:gd name="connsiteX16-33" fmla="*/ 5544 w 10000"/>
              <a:gd name="connsiteY16-34" fmla="*/ 5886 h 10000"/>
              <a:gd name="connsiteX17-35" fmla="*/ 3818 w 10000"/>
              <a:gd name="connsiteY17-36" fmla="*/ 7326 h 10000"/>
              <a:gd name="connsiteX18-37" fmla="*/ 0 w 10000"/>
              <a:gd name="connsiteY18-38" fmla="*/ 10000 h 10000"/>
              <a:gd name="connsiteX0-39" fmla="*/ 0 w 10000"/>
              <a:gd name="connsiteY0-40" fmla="*/ 10000 h 10000"/>
              <a:gd name="connsiteX1-41" fmla="*/ 0 w 10000"/>
              <a:gd name="connsiteY1-42" fmla="*/ 10000 h 10000"/>
              <a:gd name="connsiteX2-43" fmla="*/ 3818 w 10000"/>
              <a:gd name="connsiteY2-44" fmla="*/ 7314 h 10000"/>
              <a:gd name="connsiteX3-45" fmla="*/ 5544 w 10000"/>
              <a:gd name="connsiteY3-46" fmla="*/ 5886 h 10000"/>
              <a:gd name="connsiteX4-47" fmla="*/ 6322 w 10000"/>
              <a:gd name="connsiteY4-48" fmla="*/ 5166 h 10000"/>
              <a:gd name="connsiteX5-49" fmla="*/ 6547 w 10000"/>
              <a:gd name="connsiteY5-50" fmla="*/ 4960 h 10000"/>
              <a:gd name="connsiteX6-51" fmla="*/ 7030 w 10000"/>
              <a:gd name="connsiteY6-52" fmla="*/ 4469 h 10000"/>
              <a:gd name="connsiteX7-53" fmla="*/ 8227 w 10000"/>
              <a:gd name="connsiteY7-54" fmla="*/ 3131 h 10000"/>
              <a:gd name="connsiteX8-55" fmla="*/ 9121 w 10000"/>
              <a:gd name="connsiteY8-56" fmla="*/ 1920 h 10000"/>
              <a:gd name="connsiteX9-57" fmla="*/ 10000 w 10000"/>
              <a:gd name="connsiteY9-58" fmla="*/ 0 h 10000"/>
              <a:gd name="connsiteX10-59" fmla="*/ 10000 w 10000"/>
              <a:gd name="connsiteY10-60" fmla="*/ 0 h 10000"/>
              <a:gd name="connsiteX11-61" fmla="*/ 9121 w 10000"/>
              <a:gd name="connsiteY11-62" fmla="*/ 1931 h 10000"/>
              <a:gd name="connsiteX12-63" fmla="*/ 8235 w 10000"/>
              <a:gd name="connsiteY12-64" fmla="*/ 3131 h 10000"/>
              <a:gd name="connsiteX13-65" fmla="*/ 7030 w 10000"/>
              <a:gd name="connsiteY13-66" fmla="*/ 4469 h 10000"/>
              <a:gd name="connsiteX14-67" fmla="*/ 6322 w 10000"/>
              <a:gd name="connsiteY14-68" fmla="*/ 5177 h 10000"/>
              <a:gd name="connsiteX15-69" fmla="*/ 5544 w 10000"/>
              <a:gd name="connsiteY15-70" fmla="*/ 5886 h 10000"/>
              <a:gd name="connsiteX16-71" fmla="*/ 3818 w 10000"/>
              <a:gd name="connsiteY16-72" fmla="*/ 7326 h 10000"/>
              <a:gd name="connsiteX17-73" fmla="*/ 0 w 10000"/>
              <a:gd name="connsiteY17-74" fmla="*/ 10000 h 10000"/>
              <a:gd name="connsiteX0-75" fmla="*/ 0 w 10000"/>
              <a:gd name="connsiteY0-76" fmla="*/ 10000 h 10000"/>
              <a:gd name="connsiteX1-77" fmla="*/ 0 w 10000"/>
              <a:gd name="connsiteY1-78" fmla="*/ 10000 h 10000"/>
              <a:gd name="connsiteX2-79" fmla="*/ 3818 w 10000"/>
              <a:gd name="connsiteY2-80" fmla="*/ 7314 h 10000"/>
              <a:gd name="connsiteX3-81" fmla="*/ 5544 w 10000"/>
              <a:gd name="connsiteY3-82" fmla="*/ 5886 h 10000"/>
              <a:gd name="connsiteX4-83" fmla="*/ 6322 w 10000"/>
              <a:gd name="connsiteY4-84" fmla="*/ 5166 h 10000"/>
              <a:gd name="connsiteX5-85" fmla="*/ 7030 w 10000"/>
              <a:gd name="connsiteY5-86" fmla="*/ 4469 h 10000"/>
              <a:gd name="connsiteX6-87" fmla="*/ 8227 w 10000"/>
              <a:gd name="connsiteY6-88" fmla="*/ 3131 h 10000"/>
              <a:gd name="connsiteX7-89" fmla="*/ 9121 w 10000"/>
              <a:gd name="connsiteY7-90" fmla="*/ 1920 h 10000"/>
              <a:gd name="connsiteX8-91" fmla="*/ 10000 w 10000"/>
              <a:gd name="connsiteY8-92" fmla="*/ 0 h 10000"/>
              <a:gd name="connsiteX9-93" fmla="*/ 10000 w 10000"/>
              <a:gd name="connsiteY9-94" fmla="*/ 0 h 10000"/>
              <a:gd name="connsiteX10-95" fmla="*/ 9121 w 10000"/>
              <a:gd name="connsiteY10-96" fmla="*/ 1931 h 10000"/>
              <a:gd name="connsiteX11-97" fmla="*/ 8235 w 10000"/>
              <a:gd name="connsiteY11-98" fmla="*/ 3131 h 10000"/>
              <a:gd name="connsiteX12-99" fmla="*/ 7030 w 10000"/>
              <a:gd name="connsiteY12-100" fmla="*/ 4469 h 10000"/>
              <a:gd name="connsiteX13-101" fmla="*/ 6322 w 10000"/>
              <a:gd name="connsiteY13-102" fmla="*/ 5177 h 10000"/>
              <a:gd name="connsiteX14-103" fmla="*/ 5544 w 10000"/>
              <a:gd name="connsiteY14-104" fmla="*/ 5886 h 10000"/>
              <a:gd name="connsiteX15-105" fmla="*/ 3818 w 10000"/>
              <a:gd name="connsiteY15-106" fmla="*/ 7326 h 10000"/>
              <a:gd name="connsiteX16-107" fmla="*/ 0 w 10000"/>
              <a:gd name="connsiteY16-108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10000"/>
                </a:lnTo>
                <a:cubicBezTo>
                  <a:pt x="1337" y="9166"/>
                  <a:pt x="2621" y="8263"/>
                  <a:pt x="3818" y="7314"/>
                </a:cubicBezTo>
                <a:cubicBezTo>
                  <a:pt x="4417" y="6846"/>
                  <a:pt x="5000" y="6366"/>
                  <a:pt x="5544" y="5886"/>
                </a:cubicBezTo>
                <a:cubicBezTo>
                  <a:pt x="5801" y="5657"/>
                  <a:pt x="6074" y="5402"/>
                  <a:pt x="6322" y="5166"/>
                </a:cubicBezTo>
                <a:cubicBezTo>
                  <a:pt x="6570" y="4930"/>
                  <a:pt x="6713" y="4808"/>
                  <a:pt x="7030" y="4469"/>
                </a:cubicBezTo>
                <a:cubicBezTo>
                  <a:pt x="7347" y="4130"/>
                  <a:pt x="7879" y="3556"/>
                  <a:pt x="8227" y="3131"/>
                </a:cubicBezTo>
                <a:cubicBezTo>
                  <a:pt x="8576" y="2706"/>
                  <a:pt x="8872" y="2309"/>
                  <a:pt x="9121" y="1920"/>
                </a:cubicBezTo>
                <a:cubicBezTo>
                  <a:pt x="9580" y="1211"/>
                  <a:pt x="9876" y="560"/>
                  <a:pt x="10000" y="0"/>
                </a:cubicBezTo>
                <a:lnTo>
                  <a:pt x="10000" y="0"/>
                </a:lnTo>
                <a:cubicBezTo>
                  <a:pt x="9883" y="560"/>
                  <a:pt x="9588" y="1211"/>
                  <a:pt x="9121" y="1931"/>
                </a:cubicBezTo>
                <a:cubicBezTo>
                  <a:pt x="8872" y="2320"/>
                  <a:pt x="8577" y="2720"/>
                  <a:pt x="8235" y="3131"/>
                </a:cubicBezTo>
                <a:cubicBezTo>
                  <a:pt x="7887" y="3554"/>
                  <a:pt x="7310" y="4162"/>
                  <a:pt x="7030" y="4469"/>
                </a:cubicBezTo>
                <a:cubicBezTo>
                  <a:pt x="6711" y="4810"/>
                  <a:pt x="6570" y="4941"/>
                  <a:pt x="6322" y="5177"/>
                </a:cubicBezTo>
                <a:cubicBezTo>
                  <a:pt x="6065" y="5417"/>
                  <a:pt x="5801" y="5657"/>
                  <a:pt x="5544" y="5886"/>
                </a:cubicBezTo>
                <a:cubicBezTo>
                  <a:pt x="5000" y="6366"/>
                  <a:pt x="4425" y="6857"/>
                  <a:pt x="3818" y="7326"/>
                </a:cubicBezTo>
                <a:cubicBezTo>
                  <a:pt x="2621" y="8263"/>
                  <a:pt x="1337" y="9166"/>
                  <a:pt x="0" y="1000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26" name="Freeform 56"/>
          <p:cNvSpPr/>
          <p:nvPr/>
        </p:nvSpPr>
        <p:spPr bwMode="auto">
          <a:xfrm>
            <a:off x="3933278" y="403080"/>
            <a:ext cx="1950636" cy="1436314"/>
          </a:xfrm>
          <a:custGeom>
            <a:avLst/>
            <a:gdLst>
              <a:gd name="T0" fmla="*/ 0 w 781"/>
              <a:gd name="T1" fmla="*/ 559 h 559"/>
              <a:gd name="T2" fmla="*/ 0 w 781"/>
              <a:gd name="T3" fmla="*/ 558 h 559"/>
              <a:gd name="T4" fmla="*/ 163 w 781"/>
              <a:gd name="T5" fmla="*/ 446 h 559"/>
              <a:gd name="T6" fmla="*/ 273 w 781"/>
              <a:gd name="T7" fmla="*/ 369 h 559"/>
              <a:gd name="T8" fmla="*/ 511 w 781"/>
              <a:gd name="T9" fmla="*/ 205 h 559"/>
              <a:gd name="T10" fmla="*/ 685 w 781"/>
              <a:gd name="T11" fmla="*/ 79 h 559"/>
              <a:gd name="T12" fmla="*/ 781 w 781"/>
              <a:gd name="T13" fmla="*/ 0 h 559"/>
              <a:gd name="T14" fmla="*/ 781 w 781"/>
              <a:gd name="T15" fmla="*/ 0 h 559"/>
              <a:gd name="T16" fmla="*/ 685 w 781"/>
              <a:gd name="T17" fmla="*/ 80 h 559"/>
              <a:gd name="T18" fmla="*/ 511 w 781"/>
              <a:gd name="T19" fmla="*/ 205 h 559"/>
              <a:gd name="T20" fmla="*/ 274 w 781"/>
              <a:gd name="T21" fmla="*/ 370 h 559"/>
              <a:gd name="T22" fmla="*/ 163 w 781"/>
              <a:gd name="T23" fmla="*/ 446 h 559"/>
              <a:gd name="T24" fmla="*/ 0 w 781"/>
              <a:gd name="T25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1" h="559">
                <a:moveTo>
                  <a:pt x="0" y="559"/>
                </a:moveTo>
                <a:cubicBezTo>
                  <a:pt x="0" y="558"/>
                  <a:pt x="0" y="558"/>
                  <a:pt x="0" y="558"/>
                </a:cubicBezTo>
                <a:cubicBezTo>
                  <a:pt x="55" y="520"/>
                  <a:pt x="110" y="482"/>
                  <a:pt x="163" y="446"/>
                </a:cubicBezTo>
                <a:cubicBezTo>
                  <a:pt x="199" y="420"/>
                  <a:pt x="237" y="395"/>
                  <a:pt x="273" y="369"/>
                </a:cubicBezTo>
                <a:cubicBezTo>
                  <a:pt x="347" y="319"/>
                  <a:pt x="433" y="260"/>
                  <a:pt x="511" y="205"/>
                </a:cubicBezTo>
                <a:cubicBezTo>
                  <a:pt x="582" y="155"/>
                  <a:pt x="639" y="114"/>
                  <a:pt x="685" y="79"/>
                </a:cubicBezTo>
                <a:cubicBezTo>
                  <a:pt x="720" y="52"/>
                  <a:pt x="757" y="24"/>
                  <a:pt x="781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57" y="24"/>
                  <a:pt x="721" y="53"/>
                  <a:pt x="685" y="80"/>
                </a:cubicBezTo>
                <a:cubicBezTo>
                  <a:pt x="639" y="114"/>
                  <a:pt x="582" y="155"/>
                  <a:pt x="511" y="205"/>
                </a:cubicBezTo>
                <a:cubicBezTo>
                  <a:pt x="433" y="260"/>
                  <a:pt x="347" y="319"/>
                  <a:pt x="274" y="370"/>
                </a:cubicBezTo>
                <a:cubicBezTo>
                  <a:pt x="237" y="395"/>
                  <a:pt x="200" y="421"/>
                  <a:pt x="163" y="446"/>
                </a:cubicBezTo>
                <a:cubicBezTo>
                  <a:pt x="110" y="483"/>
                  <a:pt x="55" y="521"/>
                  <a:pt x="0" y="559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27" name="Freeform 57"/>
          <p:cNvSpPr/>
          <p:nvPr/>
        </p:nvSpPr>
        <p:spPr bwMode="auto">
          <a:xfrm>
            <a:off x="4764422" y="190412"/>
            <a:ext cx="1119494" cy="415817"/>
          </a:xfrm>
          <a:custGeom>
            <a:avLst/>
            <a:gdLst>
              <a:gd name="T0" fmla="*/ 0 w 448"/>
              <a:gd name="T1" fmla="*/ 162 h 162"/>
              <a:gd name="T2" fmla="*/ 0 w 448"/>
              <a:gd name="T3" fmla="*/ 162 h 162"/>
              <a:gd name="T4" fmla="*/ 111 w 448"/>
              <a:gd name="T5" fmla="*/ 70 h 162"/>
              <a:gd name="T6" fmla="*/ 235 w 448"/>
              <a:gd name="T7" fmla="*/ 17 h 162"/>
              <a:gd name="T8" fmla="*/ 341 w 448"/>
              <a:gd name="T9" fmla="*/ 18 h 162"/>
              <a:gd name="T10" fmla="*/ 351 w 448"/>
              <a:gd name="T11" fmla="*/ 21 h 162"/>
              <a:gd name="T12" fmla="*/ 448 w 448"/>
              <a:gd name="T13" fmla="*/ 83 h 162"/>
              <a:gd name="T14" fmla="*/ 448 w 448"/>
              <a:gd name="T15" fmla="*/ 83 h 162"/>
              <a:gd name="T16" fmla="*/ 235 w 448"/>
              <a:gd name="T17" fmla="*/ 18 h 162"/>
              <a:gd name="T18" fmla="*/ 0 w 448"/>
              <a:gd name="T19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8" h="162">
                <a:moveTo>
                  <a:pt x="0" y="162"/>
                </a:moveTo>
                <a:cubicBezTo>
                  <a:pt x="0" y="162"/>
                  <a:pt x="0" y="162"/>
                  <a:pt x="0" y="162"/>
                </a:cubicBezTo>
                <a:cubicBezTo>
                  <a:pt x="36" y="125"/>
                  <a:pt x="74" y="94"/>
                  <a:pt x="111" y="70"/>
                </a:cubicBezTo>
                <a:cubicBezTo>
                  <a:pt x="153" y="44"/>
                  <a:pt x="194" y="26"/>
                  <a:pt x="235" y="17"/>
                </a:cubicBezTo>
                <a:cubicBezTo>
                  <a:pt x="270" y="9"/>
                  <a:pt x="306" y="10"/>
                  <a:pt x="341" y="18"/>
                </a:cubicBezTo>
                <a:cubicBezTo>
                  <a:pt x="344" y="19"/>
                  <a:pt x="348" y="20"/>
                  <a:pt x="351" y="21"/>
                </a:cubicBezTo>
                <a:cubicBezTo>
                  <a:pt x="390" y="33"/>
                  <a:pt x="423" y="54"/>
                  <a:pt x="448" y="83"/>
                </a:cubicBezTo>
                <a:cubicBezTo>
                  <a:pt x="448" y="83"/>
                  <a:pt x="448" y="83"/>
                  <a:pt x="448" y="83"/>
                </a:cubicBezTo>
                <a:cubicBezTo>
                  <a:pt x="398" y="26"/>
                  <a:pt x="315" y="0"/>
                  <a:pt x="235" y="18"/>
                </a:cubicBezTo>
                <a:cubicBezTo>
                  <a:pt x="158" y="35"/>
                  <a:pt x="76" y="85"/>
                  <a:pt x="0" y="16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31" name="Freeform 61"/>
          <p:cNvSpPr/>
          <p:nvPr/>
        </p:nvSpPr>
        <p:spPr bwMode="auto">
          <a:xfrm>
            <a:off x="5883914" y="403082"/>
            <a:ext cx="223592" cy="925272"/>
          </a:xfrm>
          <a:custGeom>
            <a:avLst/>
            <a:gdLst>
              <a:gd name="T0" fmla="*/ 83 w 90"/>
              <a:gd name="T1" fmla="*/ 360 h 360"/>
              <a:gd name="T2" fmla="*/ 0 w 90"/>
              <a:gd name="T3" fmla="*/ 0 h 360"/>
              <a:gd name="T4" fmla="*/ 0 w 90"/>
              <a:gd name="T5" fmla="*/ 0 h 360"/>
              <a:gd name="T6" fmla="*/ 68 w 90"/>
              <a:gd name="T7" fmla="*/ 160 h 360"/>
              <a:gd name="T8" fmla="*/ 83 w 90"/>
              <a:gd name="T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60">
                <a:moveTo>
                  <a:pt x="83" y="360"/>
                </a:moveTo>
                <a:cubicBezTo>
                  <a:pt x="90" y="210"/>
                  <a:pt x="60" y="8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1" y="42"/>
                  <a:pt x="54" y="96"/>
                  <a:pt x="68" y="160"/>
                </a:cubicBezTo>
                <a:cubicBezTo>
                  <a:pt x="82" y="220"/>
                  <a:pt x="87" y="288"/>
                  <a:pt x="83" y="36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32" name="Freeform 62"/>
          <p:cNvSpPr/>
          <p:nvPr/>
        </p:nvSpPr>
        <p:spPr bwMode="auto">
          <a:xfrm>
            <a:off x="5328795" y="36464"/>
            <a:ext cx="777170" cy="1291889"/>
          </a:xfrm>
          <a:custGeom>
            <a:avLst/>
            <a:gdLst>
              <a:gd name="T0" fmla="*/ 305 w 311"/>
              <a:gd name="T1" fmla="*/ 503 h 503"/>
              <a:gd name="T2" fmla="*/ 224 w 311"/>
              <a:gd name="T3" fmla="*/ 125 h 503"/>
              <a:gd name="T4" fmla="*/ 0 w 311"/>
              <a:gd name="T5" fmla="*/ 9 h 503"/>
              <a:gd name="T6" fmla="*/ 0 w 311"/>
              <a:gd name="T7" fmla="*/ 8 h 503"/>
              <a:gd name="T8" fmla="*/ 225 w 311"/>
              <a:gd name="T9" fmla="*/ 124 h 503"/>
              <a:gd name="T10" fmla="*/ 291 w 311"/>
              <a:gd name="T11" fmla="*/ 294 h 503"/>
              <a:gd name="T12" fmla="*/ 305 w 311"/>
              <a:gd name="T13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" h="503">
                <a:moveTo>
                  <a:pt x="305" y="503"/>
                </a:moveTo>
                <a:cubicBezTo>
                  <a:pt x="311" y="346"/>
                  <a:pt x="284" y="215"/>
                  <a:pt x="224" y="125"/>
                </a:cubicBezTo>
                <a:cubicBezTo>
                  <a:pt x="173" y="46"/>
                  <a:pt x="85" y="1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85" y="0"/>
                  <a:pt x="173" y="46"/>
                  <a:pt x="225" y="124"/>
                </a:cubicBezTo>
                <a:cubicBezTo>
                  <a:pt x="255" y="170"/>
                  <a:pt x="277" y="227"/>
                  <a:pt x="291" y="294"/>
                </a:cubicBezTo>
                <a:cubicBezTo>
                  <a:pt x="304" y="357"/>
                  <a:pt x="309" y="428"/>
                  <a:pt x="305" y="50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33" name="Freeform 63"/>
          <p:cNvSpPr/>
          <p:nvPr/>
        </p:nvSpPr>
        <p:spPr bwMode="auto">
          <a:xfrm>
            <a:off x="4557792" y="-141290"/>
            <a:ext cx="1548172" cy="1469642"/>
          </a:xfrm>
          <a:custGeom>
            <a:avLst/>
            <a:gdLst>
              <a:gd name="T0" fmla="*/ 614 w 620"/>
              <a:gd name="T1" fmla="*/ 572 h 572"/>
              <a:gd name="T2" fmla="*/ 556 w 620"/>
              <a:gd name="T3" fmla="*/ 214 h 572"/>
              <a:gd name="T4" fmla="*/ 385 w 620"/>
              <a:gd name="T5" fmla="*/ 39 h 572"/>
              <a:gd name="T6" fmla="*/ 366 w 620"/>
              <a:gd name="T7" fmla="*/ 33 h 572"/>
              <a:gd name="T8" fmla="*/ 1 w 620"/>
              <a:gd name="T9" fmla="*/ 189 h 572"/>
              <a:gd name="T10" fmla="*/ 0 w 620"/>
              <a:gd name="T11" fmla="*/ 189 h 572"/>
              <a:gd name="T12" fmla="*/ 182 w 620"/>
              <a:gd name="T13" fmla="*/ 55 h 572"/>
              <a:gd name="T14" fmla="*/ 284 w 620"/>
              <a:gd name="T15" fmla="*/ 27 h 572"/>
              <a:gd name="T16" fmla="*/ 386 w 620"/>
              <a:gd name="T17" fmla="*/ 38 h 572"/>
              <a:gd name="T18" fmla="*/ 557 w 620"/>
              <a:gd name="T19" fmla="*/ 213 h 572"/>
              <a:gd name="T20" fmla="*/ 615 w 620"/>
              <a:gd name="T21" fmla="*/ 572 h 572"/>
              <a:gd name="T22" fmla="*/ 614 w 620"/>
              <a:gd name="T23" fmla="*/ 572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0" h="572">
                <a:moveTo>
                  <a:pt x="614" y="572"/>
                </a:moveTo>
                <a:cubicBezTo>
                  <a:pt x="619" y="433"/>
                  <a:pt x="599" y="309"/>
                  <a:pt x="556" y="214"/>
                </a:cubicBezTo>
                <a:cubicBezTo>
                  <a:pt x="518" y="127"/>
                  <a:pt x="455" y="63"/>
                  <a:pt x="385" y="39"/>
                </a:cubicBezTo>
                <a:cubicBezTo>
                  <a:pt x="379" y="36"/>
                  <a:pt x="372" y="35"/>
                  <a:pt x="366" y="33"/>
                </a:cubicBezTo>
                <a:cubicBezTo>
                  <a:pt x="234" y="0"/>
                  <a:pt x="88" y="95"/>
                  <a:pt x="1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54" y="130"/>
                  <a:pt x="119" y="83"/>
                  <a:pt x="182" y="55"/>
                </a:cubicBezTo>
                <a:cubicBezTo>
                  <a:pt x="217" y="39"/>
                  <a:pt x="251" y="30"/>
                  <a:pt x="284" y="27"/>
                </a:cubicBezTo>
                <a:cubicBezTo>
                  <a:pt x="320" y="23"/>
                  <a:pt x="354" y="27"/>
                  <a:pt x="386" y="38"/>
                </a:cubicBezTo>
                <a:cubicBezTo>
                  <a:pt x="456" y="63"/>
                  <a:pt x="518" y="127"/>
                  <a:pt x="557" y="213"/>
                </a:cubicBezTo>
                <a:cubicBezTo>
                  <a:pt x="600" y="308"/>
                  <a:pt x="620" y="433"/>
                  <a:pt x="615" y="572"/>
                </a:cubicBezTo>
                <a:lnTo>
                  <a:pt x="614" y="57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34" name="Freeform 64"/>
          <p:cNvSpPr/>
          <p:nvPr/>
        </p:nvSpPr>
        <p:spPr bwMode="auto">
          <a:xfrm>
            <a:off x="4388172" y="-179380"/>
            <a:ext cx="1717794" cy="1507732"/>
          </a:xfrm>
          <a:custGeom>
            <a:avLst/>
            <a:gdLst>
              <a:gd name="T0" fmla="*/ 682 w 688"/>
              <a:gd name="T1" fmla="*/ 587 h 587"/>
              <a:gd name="T2" fmla="*/ 608 w 688"/>
              <a:gd name="T3" fmla="*/ 190 h 587"/>
              <a:gd name="T4" fmla="*/ 423 w 688"/>
              <a:gd name="T5" fmla="*/ 33 h 587"/>
              <a:gd name="T6" fmla="*/ 404 w 688"/>
              <a:gd name="T7" fmla="*/ 29 h 587"/>
              <a:gd name="T8" fmla="*/ 1 w 688"/>
              <a:gd name="T9" fmla="*/ 258 h 587"/>
              <a:gd name="T10" fmla="*/ 0 w 688"/>
              <a:gd name="T11" fmla="*/ 257 h 587"/>
              <a:gd name="T12" fmla="*/ 180 w 688"/>
              <a:gd name="T13" fmla="*/ 85 h 587"/>
              <a:gd name="T14" fmla="*/ 404 w 688"/>
              <a:gd name="T15" fmla="*/ 29 h 587"/>
              <a:gd name="T16" fmla="*/ 518 w 688"/>
              <a:gd name="T17" fmla="*/ 80 h 587"/>
              <a:gd name="T18" fmla="*/ 609 w 688"/>
              <a:gd name="T19" fmla="*/ 190 h 587"/>
              <a:gd name="T20" fmla="*/ 683 w 688"/>
              <a:gd name="T21" fmla="*/ 587 h 587"/>
              <a:gd name="T22" fmla="*/ 682 w 688"/>
              <a:gd name="T23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8" h="587">
                <a:moveTo>
                  <a:pt x="682" y="587"/>
                </a:moveTo>
                <a:cubicBezTo>
                  <a:pt x="688" y="429"/>
                  <a:pt x="662" y="291"/>
                  <a:pt x="608" y="190"/>
                </a:cubicBezTo>
                <a:cubicBezTo>
                  <a:pt x="564" y="109"/>
                  <a:pt x="496" y="51"/>
                  <a:pt x="423" y="33"/>
                </a:cubicBezTo>
                <a:cubicBezTo>
                  <a:pt x="416" y="32"/>
                  <a:pt x="410" y="30"/>
                  <a:pt x="404" y="29"/>
                </a:cubicBezTo>
                <a:cubicBezTo>
                  <a:pt x="211" y="0"/>
                  <a:pt x="47" y="197"/>
                  <a:pt x="1" y="258"/>
                </a:cubicBezTo>
                <a:cubicBezTo>
                  <a:pt x="0" y="257"/>
                  <a:pt x="0" y="257"/>
                  <a:pt x="0" y="257"/>
                </a:cubicBezTo>
                <a:cubicBezTo>
                  <a:pt x="38" y="207"/>
                  <a:pt x="100" y="136"/>
                  <a:pt x="180" y="85"/>
                </a:cubicBezTo>
                <a:cubicBezTo>
                  <a:pt x="257" y="37"/>
                  <a:pt x="332" y="18"/>
                  <a:pt x="404" y="29"/>
                </a:cubicBezTo>
                <a:cubicBezTo>
                  <a:pt x="443" y="35"/>
                  <a:pt x="482" y="52"/>
                  <a:pt x="518" y="80"/>
                </a:cubicBezTo>
                <a:cubicBezTo>
                  <a:pt x="554" y="108"/>
                  <a:pt x="585" y="146"/>
                  <a:pt x="609" y="190"/>
                </a:cubicBezTo>
                <a:cubicBezTo>
                  <a:pt x="663" y="291"/>
                  <a:pt x="688" y="428"/>
                  <a:pt x="683" y="587"/>
                </a:cubicBezTo>
                <a:lnTo>
                  <a:pt x="682" y="587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35" name="Freeform 65"/>
          <p:cNvSpPr/>
          <p:nvPr/>
        </p:nvSpPr>
        <p:spPr bwMode="auto">
          <a:xfrm>
            <a:off x="368165" y="1328351"/>
            <a:ext cx="5725464" cy="4815222"/>
          </a:xfrm>
          <a:custGeom>
            <a:avLst/>
            <a:gdLst>
              <a:gd name="T0" fmla="*/ 0 w 2293"/>
              <a:gd name="T1" fmla="*/ 1866 h 1874"/>
              <a:gd name="T2" fmla="*/ 0 w 2293"/>
              <a:gd name="T3" fmla="*/ 1865 h 1874"/>
              <a:gd name="T4" fmla="*/ 360 w 2293"/>
              <a:gd name="T5" fmla="*/ 1851 h 1874"/>
              <a:gd name="T6" fmla="*/ 770 w 2293"/>
              <a:gd name="T7" fmla="*/ 1748 h 1874"/>
              <a:gd name="T8" fmla="*/ 1586 w 2293"/>
              <a:gd name="T9" fmla="*/ 1274 h 1874"/>
              <a:gd name="T10" fmla="*/ 2129 w 2293"/>
              <a:gd name="T11" fmla="*/ 607 h 1874"/>
              <a:gd name="T12" fmla="*/ 2292 w 2293"/>
              <a:gd name="T13" fmla="*/ 0 h 1874"/>
              <a:gd name="T14" fmla="*/ 2293 w 2293"/>
              <a:gd name="T15" fmla="*/ 0 h 1874"/>
              <a:gd name="T16" fmla="*/ 2130 w 2293"/>
              <a:gd name="T17" fmla="*/ 607 h 1874"/>
              <a:gd name="T18" fmla="*/ 1586 w 2293"/>
              <a:gd name="T19" fmla="*/ 1275 h 1874"/>
              <a:gd name="T20" fmla="*/ 770 w 2293"/>
              <a:gd name="T21" fmla="*/ 1748 h 1874"/>
              <a:gd name="T22" fmla="*/ 360 w 2293"/>
              <a:gd name="T23" fmla="*/ 1852 h 1874"/>
              <a:gd name="T24" fmla="*/ 0 w 2293"/>
              <a:gd name="T25" fmla="*/ 1866 h 1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93" h="1874">
                <a:moveTo>
                  <a:pt x="0" y="1866"/>
                </a:moveTo>
                <a:cubicBezTo>
                  <a:pt x="0" y="1865"/>
                  <a:pt x="0" y="1865"/>
                  <a:pt x="0" y="1865"/>
                </a:cubicBezTo>
                <a:cubicBezTo>
                  <a:pt x="113" y="1873"/>
                  <a:pt x="235" y="1869"/>
                  <a:pt x="360" y="1851"/>
                </a:cubicBezTo>
                <a:cubicBezTo>
                  <a:pt x="496" y="1831"/>
                  <a:pt x="634" y="1796"/>
                  <a:pt x="770" y="1748"/>
                </a:cubicBezTo>
                <a:cubicBezTo>
                  <a:pt x="1061" y="1644"/>
                  <a:pt x="1343" y="1481"/>
                  <a:pt x="1586" y="1274"/>
                </a:cubicBezTo>
                <a:cubicBezTo>
                  <a:pt x="1818" y="1076"/>
                  <a:pt x="2006" y="845"/>
                  <a:pt x="2129" y="607"/>
                </a:cubicBezTo>
                <a:cubicBezTo>
                  <a:pt x="2235" y="402"/>
                  <a:pt x="2291" y="192"/>
                  <a:pt x="2292" y="0"/>
                </a:cubicBezTo>
                <a:cubicBezTo>
                  <a:pt x="2293" y="0"/>
                  <a:pt x="2293" y="0"/>
                  <a:pt x="2293" y="0"/>
                </a:cubicBezTo>
                <a:cubicBezTo>
                  <a:pt x="2292" y="192"/>
                  <a:pt x="2236" y="402"/>
                  <a:pt x="2130" y="607"/>
                </a:cubicBezTo>
                <a:cubicBezTo>
                  <a:pt x="2007" y="846"/>
                  <a:pt x="1819" y="1077"/>
                  <a:pt x="1586" y="1275"/>
                </a:cubicBezTo>
                <a:cubicBezTo>
                  <a:pt x="1343" y="1481"/>
                  <a:pt x="1061" y="1645"/>
                  <a:pt x="770" y="1748"/>
                </a:cubicBezTo>
                <a:cubicBezTo>
                  <a:pt x="634" y="1797"/>
                  <a:pt x="496" y="1832"/>
                  <a:pt x="360" y="1852"/>
                </a:cubicBezTo>
                <a:cubicBezTo>
                  <a:pt x="235" y="1870"/>
                  <a:pt x="113" y="1874"/>
                  <a:pt x="0" y="186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36" name="Freeform 66"/>
          <p:cNvSpPr/>
          <p:nvPr/>
        </p:nvSpPr>
        <p:spPr bwMode="auto">
          <a:xfrm>
            <a:off x="2107546" y="1328351"/>
            <a:ext cx="3986082" cy="4769196"/>
          </a:xfrm>
          <a:custGeom>
            <a:avLst/>
            <a:gdLst>
              <a:gd name="T0" fmla="*/ 0 w 1596"/>
              <a:gd name="T1" fmla="*/ 1856 h 1856"/>
              <a:gd name="T2" fmla="*/ 0 w 1596"/>
              <a:gd name="T3" fmla="*/ 1856 h 1856"/>
              <a:gd name="T4" fmla="*/ 584 w 1596"/>
              <a:gd name="T5" fmla="*/ 1603 h 1856"/>
              <a:gd name="T6" fmla="*/ 1127 w 1596"/>
              <a:gd name="T7" fmla="*/ 1127 h 1856"/>
              <a:gd name="T8" fmla="*/ 1481 w 1596"/>
              <a:gd name="T9" fmla="*/ 541 h 1856"/>
              <a:gd name="T10" fmla="*/ 1595 w 1596"/>
              <a:gd name="T11" fmla="*/ 0 h 1856"/>
              <a:gd name="T12" fmla="*/ 1596 w 1596"/>
              <a:gd name="T13" fmla="*/ 0 h 1856"/>
              <a:gd name="T14" fmla="*/ 1566 w 1596"/>
              <a:gd name="T15" fmla="*/ 264 h 1856"/>
              <a:gd name="T16" fmla="*/ 1482 w 1596"/>
              <a:gd name="T17" fmla="*/ 542 h 1856"/>
              <a:gd name="T18" fmla="*/ 1332 w 1596"/>
              <a:gd name="T19" fmla="*/ 842 h 1856"/>
              <a:gd name="T20" fmla="*/ 1127 w 1596"/>
              <a:gd name="T21" fmla="*/ 1128 h 1856"/>
              <a:gd name="T22" fmla="*/ 872 w 1596"/>
              <a:gd name="T23" fmla="*/ 1388 h 1856"/>
              <a:gd name="T24" fmla="*/ 585 w 1596"/>
              <a:gd name="T25" fmla="*/ 1604 h 1856"/>
              <a:gd name="T26" fmla="*/ 293 w 1596"/>
              <a:gd name="T27" fmla="*/ 1759 h 1856"/>
              <a:gd name="T28" fmla="*/ 0 w 1596"/>
              <a:gd name="T29" fmla="*/ 1856 h 1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96" h="1856">
                <a:moveTo>
                  <a:pt x="0" y="1856"/>
                </a:moveTo>
                <a:cubicBezTo>
                  <a:pt x="0" y="1856"/>
                  <a:pt x="0" y="1856"/>
                  <a:pt x="0" y="1856"/>
                </a:cubicBezTo>
                <a:cubicBezTo>
                  <a:pt x="193" y="1810"/>
                  <a:pt x="395" y="1723"/>
                  <a:pt x="584" y="1603"/>
                </a:cubicBezTo>
                <a:cubicBezTo>
                  <a:pt x="784" y="1477"/>
                  <a:pt x="971" y="1312"/>
                  <a:pt x="1127" y="1127"/>
                </a:cubicBezTo>
                <a:cubicBezTo>
                  <a:pt x="1278" y="946"/>
                  <a:pt x="1401" y="744"/>
                  <a:pt x="1481" y="541"/>
                </a:cubicBezTo>
                <a:cubicBezTo>
                  <a:pt x="1554" y="358"/>
                  <a:pt x="1593" y="171"/>
                  <a:pt x="1595" y="0"/>
                </a:cubicBezTo>
                <a:cubicBezTo>
                  <a:pt x="1596" y="0"/>
                  <a:pt x="1596" y="0"/>
                  <a:pt x="1596" y="0"/>
                </a:cubicBezTo>
                <a:cubicBezTo>
                  <a:pt x="1595" y="85"/>
                  <a:pt x="1585" y="174"/>
                  <a:pt x="1566" y="264"/>
                </a:cubicBezTo>
                <a:cubicBezTo>
                  <a:pt x="1547" y="355"/>
                  <a:pt x="1519" y="449"/>
                  <a:pt x="1482" y="542"/>
                </a:cubicBezTo>
                <a:cubicBezTo>
                  <a:pt x="1442" y="643"/>
                  <a:pt x="1391" y="744"/>
                  <a:pt x="1332" y="842"/>
                </a:cubicBezTo>
                <a:cubicBezTo>
                  <a:pt x="1272" y="940"/>
                  <a:pt x="1203" y="1037"/>
                  <a:pt x="1127" y="1128"/>
                </a:cubicBezTo>
                <a:cubicBezTo>
                  <a:pt x="1049" y="1221"/>
                  <a:pt x="963" y="1308"/>
                  <a:pt x="872" y="1388"/>
                </a:cubicBezTo>
                <a:cubicBezTo>
                  <a:pt x="781" y="1468"/>
                  <a:pt x="684" y="1541"/>
                  <a:pt x="585" y="1604"/>
                </a:cubicBezTo>
                <a:cubicBezTo>
                  <a:pt x="489" y="1664"/>
                  <a:pt x="391" y="1716"/>
                  <a:pt x="293" y="1759"/>
                </a:cubicBezTo>
                <a:cubicBezTo>
                  <a:pt x="195" y="1801"/>
                  <a:pt x="97" y="1834"/>
                  <a:pt x="0" y="18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37" name="Freeform 67"/>
          <p:cNvSpPr/>
          <p:nvPr/>
        </p:nvSpPr>
        <p:spPr bwMode="auto">
          <a:xfrm>
            <a:off x="4061266" y="1328351"/>
            <a:ext cx="2032363" cy="3740764"/>
          </a:xfrm>
          <a:custGeom>
            <a:avLst/>
            <a:gdLst>
              <a:gd name="T0" fmla="*/ 0 w 814"/>
              <a:gd name="T1" fmla="*/ 1456 h 1456"/>
              <a:gd name="T2" fmla="*/ 0 w 814"/>
              <a:gd name="T3" fmla="*/ 1456 h 1456"/>
              <a:gd name="T4" fmla="*/ 285 w 814"/>
              <a:gd name="T5" fmla="*/ 1228 h 1456"/>
              <a:gd name="T6" fmla="*/ 547 w 814"/>
              <a:gd name="T7" fmla="*/ 881 h 1456"/>
              <a:gd name="T8" fmla="*/ 813 w 814"/>
              <a:gd name="T9" fmla="*/ 0 h 1456"/>
              <a:gd name="T10" fmla="*/ 814 w 814"/>
              <a:gd name="T11" fmla="*/ 0 h 1456"/>
              <a:gd name="T12" fmla="*/ 548 w 814"/>
              <a:gd name="T13" fmla="*/ 881 h 1456"/>
              <a:gd name="T14" fmla="*/ 286 w 814"/>
              <a:gd name="T15" fmla="*/ 1228 h 1456"/>
              <a:gd name="T16" fmla="*/ 0 w 814"/>
              <a:gd name="T17" fmla="*/ 1456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4" h="1456">
                <a:moveTo>
                  <a:pt x="0" y="1456"/>
                </a:moveTo>
                <a:cubicBezTo>
                  <a:pt x="0" y="1456"/>
                  <a:pt x="0" y="1456"/>
                  <a:pt x="0" y="1456"/>
                </a:cubicBezTo>
                <a:cubicBezTo>
                  <a:pt x="100" y="1396"/>
                  <a:pt x="196" y="1320"/>
                  <a:pt x="285" y="1228"/>
                </a:cubicBezTo>
                <a:cubicBezTo>
                  <a:pt x="384" y="1126"/>
                  <a:pt x="472" y="1009"/>
                  <a:pt x="547" y="881"/>
                </a:cubicBezTo>
                <a:cubicBezTo>
                  <a:pt x="711" y="602"/>
                  <a:pt x="805" y="289"/>
                  <a:pt x="813" y="0"/>
                </a:cubicBezTo>
                <a:cubicBezTo>
                  <a:pt x="814" y="0"/>
                  <a:pt x="814" y="0"/>
                  <a:pt x="814" y="0"/>
                </a:cubicBezTo>
                <a:cubicBezTo>
                  <a:pt x="806" y="290"/>
                  <a:pt x="712" y="602"/>
                  <a:pt x="548" y="881"/>
                </a:cubicBezTo>
                <a:cubicBezTo>
                  <a:pt x="473" y="1010"/>
                  <a:pt x="384" y="1127"/>
                  <a:pt x="286" y="1228"/>
                </a:cubicBezTo>
                <a:cubicBezTo>
                  <a:pt x="196" y="1320"/>
                  <a:pt x="100" y="1397"/>
                  <a:pt x="0" y="14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38" name="Freeform 68"/>
          <p:cNvSpPr/>
          <p:nvPr/>
        </p:nvSpPr>
        <p:spPr bwMode="auto">
          <a:xfrm>
            <a:off x="4674983" y="1328353"/>
            <a:ext cx="1418645" cy="2345714"/>
          </a:xfrm>
          <a:custGeom>
            <a:avLst/>
            <a:gdLst>
              <a:gd name="T0" fmla="*/ 0 w 568"/>
              <a:gd name="T1" fmla="*/ 913 h 913"/>
              <a:gd name="T2" fmla="*/ 0 w 568"/>
              <a:gd name="T3" fmla="*/ 912 h 913"/>
              <a:gd name="T4" fmla="*/ 163 w 568"/>
              <a:gd name="T5" fmla="*/ 823 h 913"/>
              <a:gd name="T6" fmla="*/ 337 w 568"/>
              <a:gd name="T7" fmla="*/ 638 h 913"/>
              <a:gd name="T8" fmla="*/ 567 w 568"/>
              <a:gd name="T9" fmla="*/ 0 h 913"/>
              <a:gd name="T10" fmla="*/ 568 w 568"/>
              <a:gd name="T11" fmla="*/ 0 h 913"/>
              <a:gd name="T12" fmla="*/ 495 w 568"/>
              <a:gd name="T13" fmla="*/ 345 h 913"/>
              <a:gd name="T14" fmla="*/ 338 w 568"/>
              <a:gd name="T15" fmla="*/ 639 h 913"/>
              <a:gd name="T16" fmla="*/ 163 w 568"/>
              <a:gd name="T17" fmla="*/ 824 h 913"/>
              <a:gd name="T18" fmla="*/ 0 w 568"/>
              <a:gd name="T19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8" h="913">
                <a:moveTo>
                  <a:pt x="0" y="913"/>
                </a:moveTo>
                <a:cubicBezTo>
                  <a:pt x="0" y="912"/>
                  <a:pt x="0" y="912"/>
                  <a:pt x="0" y="912"/>
                </a:cubicBezTo>
                <a:cubicBezTo>
                  <a:pt x="53" y="895"/>
                  <a:pt x="108" y="866"/>
                  <a:pt x="163" y="823"/>
                </a:cubicBezTo>
                <a:cubicBezTo>
                  <a:pt x="225" y="775"/>
                  <a:pt x="284" y="712"/>
                  <a:pt x="337" y="638"/>
                </a:cubicBezTo>
                <a:cubicBezTo>
                  <a:pt x="473" y="451"/>
                  <a:pt x="557" y="218"/>
                  <a:pt x="567" y="0"/>
                </a:cubicBezTo>
                <a:cubicBezTo>
                  <a:pt x="568" y="0"/>
                  <a:pt x="568" y="0"/>
                  <a:pt x="568" y="0"/>
                </a:cubicBezTo>
                <a:cubicBezTo>
                  <a:pt x="562" y="115"/>
                  <a:pt x="538" y="231"/>
                  <a:pt x="495" y="345"/>
                </a:cubicBezTo>
                <a:cubicBezTo>
                  <a:pt x="456" y="449"/>
                  <a:pt x="402" y="550"/>
                  <a:pt x="338" y="639"/>
                </a:cubicBezTo>
                <a:cubicBezTo>
                  <a:pt x="285" y="713"/>
                  <a:pt x="226" y="775"/>
                  <a:pt x="163" y="824"/>
                </a:cubicBezTo>
                <a:cubicBezTo>
                  <a:pt x="109" y="866"/>
                  <a:pt x="54" y="896"/>
                  <a:pt x="0" y="91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54" name="Freeform 69"/>
          <p:cNvSpPr/>
          <p:nvPr/>
        </p:nvSpPr>
        <p:spPr bwMode="auto">
          <a:xfrm>
            <a:off x="4929414" y="1328352"/>
            <a:ext cx="1164214" cy="2674242"/>
          </a:xfrm>
          <a:custGeom>
            <a:avLst/>
            <a:gdLst>
              <a:gd name="T0" fmla="*/ 1 w 466"/>
              <a:gd name="T1" fmla="*/ 1041 h 1041"/>
              <a:gd name="T2" fmla="*/ 0 w 466"/>
              <a:gd name="T3" fmla="*/ 1041 h 1041"/>
              <a:gd name="T4" fmla="*/ 307 w 466"/>
              <a:gd name="T5" fmla="*/ 613 h 1041"/>
              <a:gd name="T6" fmla="*/ 465 w 466"/>
              <a:gd name="T7" fmla="*/ 0 h 1041"/>
              <a:gd name="T8" fmla="*/ 466 w 466"/>
              <a:gd name="T9" fmla="*/ 0 h 1041"/>
              <a:gd name="T10" fmla="*/ 308 w 466"/>
              <a:gd name="T11" fmla="*/ 613 h 1041"/>
              <a:gd name="T12" fmla="*/ 1 w 466"/>
              <a:gd name="T13" fmla="*/ 1041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6" h="1041">
                <a:moveTo>
                  <a:pt x="1" y="1041"/>
                </a:moveTo>
                <a:cubicBezTo>
                  <a:pt x="0" y="1041"/>
                  <a:pt x="0" y="1041"/>
                  <a:pt x="0" y="1041"/>
                </a:cubicBezTo>
                <a:cubicBezTo>
                  <a:pt x="120" y="932"/>
                  <a:pt x="226" y="784"/>
                  <a:pt x="307" y="613"/>
                </a:cubicBezTo>
                <a:cubicBezTo>
                  <a:pt x="403" y="412"/>
                  <a:pt x="458" y="200"/>
                  <a:pt x="465" y="0"/>
                </a:cubicBezTo>
                <a:cubicBezTo>
                  <a:pt x="466" y="0"/>
                  <a:pt x="466" y="0"/>
                  <a:pt x="466" y="0"/>
                </a:cubicBezTo>
                <a:cubicBezTo>
                  <a:pt x="458" y="200"/>
                  <a:pt x="404" y="412"/>
                  <a:pt x="308" y="613"/>
                </a:cubicBezTo>
                <a:cubicBezTo>
                  <a:pt x="226" y="784"/>
                  <a:pt x="120" y="932"/>
                  <a:pt x="1" y="10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1055" name="Freeform 70"/>
          <p:cNvSpPr/>
          <p:nvPr/>
        </p:nvSpPr>
        <p:spPr bwMode="auto">
          <a:xfrm>
            <a:off x="4650312" y="353881"/>
            <a:ext cx="1443316" cy="974471"/>
          </a:xfrm>
          <a:custGeom>
            <a:avLst/>
            <a:gdLst>
              <a:gd name="T0" fmla="*/ 577 w 578"/>
              <a:gd name="T1" fmla="*/ 379 h 379"/>
              <a:gd name="T2" fmla="*/ 359 w 578"/>
              <a:gd name="T3" fmla="*/ 108 h 379"/>
              <a:gd name="T4" fmla="*/ 0 w 578"/>
              <a:gd name="T5" fmla="*/ 0 h 379"/>
              <a:gd name="T6" fmla="*/ 1 w 578"/>
              <a:gd name="T7" fmla="*/ 0 h 379"/>
              <a:gd name="T8" fmla="*/ 360 w 578"/>
              <a:gd name="T9" fmla="*/ 107 h 379"/>
              <a:gd name="T10" fmla="*/ 508 w 578"/>
              <a:gd name="T11" fmla="*/ 219 h 379"/>
              <a:gd name="T12" fmla="*/ 578 w 578"/>
              <a:gd name="T13" fmla="*/ 379 h 379"/>
              <a:gd name="T14" fmla="*/ 577 w 578"/>
              <a:gd name="T15" fmla="*/ 379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8" h="379">
                <a:moveTo>
                  <a:pt x="577" y="379"/>
                </a:moveTo>
                <a:cubicBezTo>
                  <a:pt x="570" y="231"/>
                  <a:pt x="422" y="140"/>
                  <a:pt x="359" y="108"/>
                </a:cubicBezTo>
                <a:cubicBezTo>
                  <a:pt x="262" y="58"/>
                  <a:pt x="148" y="24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48" y="23"/>
                  <a:pt x="262" y="57"/>
                  <a:pt x="360" y="107"/>
                </a:cubicBezTo>
                <a:cubicBezTo>
                  <a:pt x="419" y="138"/>
                  <a:pt x="470" y="176"/>
                  <a:pt x="508" y="219"/>
                </a:cubicBezTo>
                <a:cubicBezTo>
                  <a:pt x="551" y="269"/>
                  <a:pt x="575" y="323"/>
                  <a:pt x="578" y="379"/>
                </a:cubicBezTo>
                <a:lnTo>
                  <a:pt x="577" y="37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80" name="Freeform 71"/>
          <p:cNvSpPr/>
          <p:nvPr/>
        </p:nvSpPr>
        <p:spPr bwMode="auto">
          <a:xfrm>
            <a:off x="2671920" y="1328352"/>
            <a:ext cx="3421709" cy="1325218"/>
          </a:xfrm>
          <a:custGeom>
            <a:avLst/>
            <a:gdLst>
              <a:gd name="T0" fmla="*/ 0 w 1370"/>
              <a:gd name="T1" fmla="*/ 516 h 516"/>
              <a:gd name="T2" fmla="*/ 0 w 1370"/>
              <a:gd name="T3" fmla="*/ 515 h 516"/>
              <a:gd name="T4" fmla="*/ 529 w 1370"/>
              <a:gd name="T5" fmla="*/ 319 h 516"/>
              <a:gd name="T6" fmla="*/ 860 w 1370"/>
              <a:gd name="T7" fmla="*/ 204 h 516"/>
              <a:gd name="T8" fmla="*/ 1008 w 1370"/>
              <a:gd name="T9" fmla="*/ 153 h 516"/>
              <a:gd name="T10" fmla="*/ 1034 w 1370"/>
              <a:gd name="T11" fmla="*/ 144 h 516"/>
              <a:gd name="T12" fmla="*/ 1180 w 1370"/>
              <a:gd name="T13" fmla="*/ 92 h 516"/>
              <a:gd name="T14" fmla="*/ 1296 w 1370"/>
              <a:gd name="T15" fmla="*/ 48 h 516"/>
              <a:gd name="T16" fmla="*/ 1369 w 1370"/>
              <a:gd name="T17" fmla="*/ 5 h 516"/>
              <a:gd name="T18" fmla="*/ 1369 w 1370"/>
              <a:gd name="T19" fmla="*/ 1 h 516"/>
              <a:gd name="T20" fmla="*/ 1370 w 1370"/>
              <a:gd name="T21" fmla="*/ 0 h 516"/>
              <a:gd name="T22" fmla="*/ 1370 w 1370"/>
              <a:gd name="T23" fmla="*/ 5 h 516"/>
              <a:gd name="T24" fmla="*/ 1296 w 1370"/>
              <a:gd name="T25" fmla="*/ 48 h 516"/>
              <a:gd name="T26" fmla="*/ 1180 w 1370"/>
              <a:gd name="T27" fmla="*/ 93 h 516"/>
              <a:gd name="T28" fmla="*/ 1035 w 1370"/>
              <a:gd name="T29" fmla="*/ 144 h 516"/>
              <a:gd name="T30" fmla="*/ 1008 w 1370"/>
              <a:gd name="T31" fmla="*/ 154 h 516"/>
              <a:gd name="T32" fmla="*/ 860 w 1370"/>
              <a:gd name="T33" fmla="*/ 205 h 516"/>
              <a:gd name="T34" fmla="*/ 530 w 1370"/>
              <a:gd name="T35" fmla="*/ 320 h 516"/>
              <a:gd name="T36" fmla="*/ 0 w 1370"/>
              <a:gd name="T3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70" h="516">
                <a:moveTo>
                  <a:pt x="0" y="516"/>
                </a:moveTo>
                <a:cubicBezTo>
                  <a:pt x="0" y="515"/>
                  <a:pt x="0" y="515"/>
                  <a:pt x="0" y="515"/>
                </a:cubicBezTo>
                <a:cubicBezTo>
                  <a:pt x="161" y="452"/>
                  <a:pt x="334" y="388"/>
                  <a:pt x="529" y="319"/>
                </a:cubicBezTo>
                <a:cubicBezTo>
                  <a:pt x="645" y="278"/>
                  <a:pt x="754" y="240"/>
                  <a:pt x="860" y="204"/>
                </a:cubicBezTo>
                <a:cubicBezTo>
                  <a:pt x="912" y="186"/>
                  <a:pt x="960" y="169"/>
                  <a:pt x="1008" y="153"/>
                </a:cubicBezTo>
                <a:cubicBezTo>
                  <a:pt x="1017" y="150"/>
                  <a:pt x="1026" y="147"/>
                  <a:pt x="1034" y="144"/>
                </a:cubicBezTo>
                <a:cubicBezTo>
                  <a:pt x="1087" y="125"/>
                  <a:pt x="1136" y="108"/>
                  <a:pt x="1180" y="92"/>
                </a:cubicBezTo>
                <a:cubicBezTo>
                  <a:pt x="1230" y="74"/>
                  <a:pt x="1267" y="60"/>
                  <a:pt x="1296" y="48"/>
                </a:cubicBezTo>
                <a:cubicBezTo>
                  <a:pt x="1341" y="29"/>
                  <a:pt x="1366" y="14"/>
                  <a:pt x="1369" y="5"/>
                </a:cubicBezTo>
                <a:cubicBezTo>
                  <a:pt x="1370" y="3"/>
                  <a:pt x="1370" y="2"/>
                  <a:pt x="1369" y="1"/>
                </a:cubicBezTo>
                <a:cubicBezTo>
                  <a:pt x="1370" y="0"/>
                  <a:pt x="1370" y="0"/>
                  <a:pt x="1370" y="0"/>
                </a:cubicBezTo>
                <a:cubicBezTo>
                  <a:pt x="1370" y="2"/>
                  <a:pt x="1370" y="3"/>
                  <a:pt x="1370" y="5"/>
                </a:cubicBezTo>
                <a:cubicBezTo>
                  <a:pt x="1366" y="15"/>
                  <a:pt x="1342" y="29"/>
                  <a:pt x="1296" y="48"/>
                </a:cubicBezTo>
                <a:cubicBezTo>
                  <a:pt x="1267" y="60"/>
                  <a:pt x="1230" y="74"/>
                  <a:pt x="1180" y="93"/>
                </a:cubicBezTo>
                <a:cubicBezTo>
                  <a:pt x="1137" y="109"/>
                  <a:pt x="1087" y="126"/>
                  <a:pt x="1035" y="144"/>
                </a:cubicBezTo>
                <a:cubicBezTo>
                  <a:pt x="1026" y="147"/>
                  <a:pt x="1017" y="150"/>
                  <a:pt x="1008" y="154"/>
                </a:cubicBezTo>
                <a:cubicBezTo>
                  <a:pt x="961" y="170"/>
                  <a:pt x="912" y="187"/>
                  <a:pt x="860" y="205"/>
                </a:cubicBezTo>
                <a:cubicBezTo>
                  <a:pt x="755" y="241"/>
                  <a:pt x="646" y="279"/>
                  <a:pt x="530" y="320"/>
                </a:cubicBezTo>
                <a:cubicBezTo>
                  <a:pt x="335" y="389"/>
                  <a:pt x="161" y="453"/>
                  <a:pt x="0" y="5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81" name="Freeform 72"/>
          <p:cNvSpPr/>
          <p:nvPr/>
        </p:nvSpPr>
        <p:spPr bwMode="auto">
          <a:xfrm>
            <a:off x="3933279" y="1104574"/>
            <a:ext cx="2169601" cy="734822"/>
          </a:xfrm>
          <a:custGeom>
            <a:avLst/>
            <a:gdLst>
              <a:gd name="T0" fmla="*/ 0 w 869"/>
              <a:gd name="T1" fmla="*/ 286 h 286"/>
              <a:gd name="T2" fmla="*/ 0 w 869"/>
              <a:gd name="T3" fmla="*/ 285 h 286"/>
              <a:gd name="T4" fmla="*/ 332 w 869"/>
              <a:gd name="T5" fmla="*/ 106 h 286"/>
              <a:gd name="T6" fmla="*/ 631 w 869"/>
              <a:gd name="T7" fmla="*/ 14 h 286"/>
              <a:gd name="T8" fmla="*/ 817 w 869"/>
              <a:gd name="T9" fmla="*/ 18 h 286"/>
              <a:gd name="T10" fmla="*/ 865 w 869"/>
              <a:gd name="T11" fmla="*/ 88 h 286"/>
              <a:gd name="T12" fmla="*/ 864 w 869"/>
              <a:gd name="T13" fmla="*/ 87 h 286"/>
              <a:gd name="T14" fmla="*/ 817 w 869"/>
              <a:gd name="T15" fmla="*/ 19 h 286"/>
              <a:gd name="T16" fmla="*/ 631 w 869"/>
              <a:gd name="T17" fmla="*/ 14 h 286"/>
              <a:gd name="T18" fmla="*/ 332 w 869"/>
              <a:gd name="T19" fmla="*/ 107 h 286"/>
              <a:gd name="T20" fmla="*/ 0 w 869"/>
              <a:gd name="T21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9" h="286">
                <a:moveTo>
                  <a:pt x="0" y="286"/>
                </a:moveTo>
                <a:cubicBezTo>
                  <a:pt x="0" y="285"/>
                  <a:pt x="0" y="285"/>
                  <a:pt x="0" y="285"/>
                </a:cubicBezTo>
                <a:cubicBezTo>
                  <a:pt x="110" y="213"/>
                  <a:pt x="221" y="153"/>
                  <a:pt x="332" y="106"/>
                </a:cubicBezTo>
                <a:cubicBezTo>
                  <a:pt x="441" y="59"/>
                  <a:pt x="542" y="28"/>
                  <a:pt x="631" y="14"/>
                </a:cubicBezTo>
                <a:cubicBezTo>
                  <a:pt x="712" y="0"/>
                  <a:pt x="775" y="2"/>
                  <a:pt x="817" y="18"/>
                </a:cubicBezTo>
                <a:cubicBezTo>
                  <a:pt x="850" y="31"/>
                  <a:pt x="869" y="60"/>
                  <a:pt x="865" y="88"/>
                </a:cubicBezTo>
                <a:cubicBezTo>
                  <a:pt x="864" y="87"/>
                  <a:pt x="864" y="87"/>
                  <a:pt x="864" y="87"/>
                </a:cubicBezTo>
                <a:cubicBezTo>
                  <a:pt x="869" y="60"/>
                  <a:pt x="849" y="31"/>
                  <a:pt x="817" y="19"/>
                </a:cubicBezTo>
                <a:cubicBezTo>
                  <a:pt x="775" y="3"/>
                  <a:pt x="712" y="1"/>
                  <a:pt x="631" y="14"/>
                </a:cubicBezTo>
                <a:cubicBezTo>
                  <a:pt x="542" y="29"/>
                  <a:pt x="441" y="60"/>
                  <a:pt x="332" y="107"/>
                </a:cubicBezTo>
                <a:cubicBezTo>
                  <a:pt x="222" y="154"/>
                  <a:pt x="110" y="214"/>
                  <a:pt x="0" y="28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sp>
        <p:nvSpPr>
          <p:cNvPr id="2082" name="Freeform 73"/>
          <p:cNvSpPr/>
          <p:nvPr/>
        </p:nvSpPr>
        <p:spPr bwMode="auto">
          <a:xfrm>
            <a:off x="4762878" y="236435"/>
            <a:ext cx="1340002" cy="1091916"/>
          </a:xfrm>
          <a:custGeom>
            <a:avLst/>
            <a:gdLst>
              <a:gd name="T0" fmla="*/ 532 w 537"/>
              <a:gd name="T1" fmla="*/ 425 h 425"/>
              <a:gd name="T2" fmla="*/ 494 w 537"/>
              <a:gd name="T3" fmla="*/ 175 h 425"/>
              <a:gd name="T4" fmla="*/ 363 w 537"/>
              <a:gd name="T5" fmla="*/ 23 h 425"/>
              <a:gd name="T6" fmla="*/ 180 w 537"/>
              <a:gd name="T7" fmla="*/ 28 h 425"/>
              <a:gd name="T8" fmla="*/ 1 w 537"/>
              <a:gd name="T9" fmla="*/ 144 h 425"/>
              <a:gd name="T10" fmla="*/ 0 w 537"/>
              <a:gd name="T11" fmla="*/ 144 h 425"/>
              <a:gd name="T12" fmla="*/ 179 w 537"/>
              <a:gd name="T13" fmla="*/ 27 h 425"/>
              <a:gd name="T14" fmla="*/ 363 w 537"/>
              <a:gd name="T15" fmla="*/ 23 h 425"/>
              <a:gd name="T16" fmla="*/ 495 w 537"/>
              <a:gd name="T17" fmla="*/ 175 h 425"/>
              <a:gd name="T18" fmla="*/ 533 w 537"/>
              <a:gd name="T19" fmla="*/ 425 h 425"/>
              <a:gd name="T20" fmla="*/ 532 w 537"/>
              <a:gd name="T2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425">
                <a:moveTo>
                  <a:pt x="532" y="425"/>
                </a:moveTo>
                <a:cubicBezTo>
                  <a:pt x="536" y="335"/>
                  <a:pt x="523" y="246"/>
                  <a:pt x="494" y="175"/>
                </a:cubicBezTo>
                <a:cubicBezTo>
                  <a:pt x="464" y="99"/>
                  <a:pt x="418" y="47"/>
                  <a:pt x="363" y="23"/>
                </a:cubicBezTo>
                <a:cubicBezTo>
                  <a:pt x="311" y="1"/>
                  <a:pt x="247" y="3"/>
                  <a:pt x="180" y="28"/>
                </a:cubicBezTo>
                <a:cubicBezTo>
                  <a:pt x="119" y="50"/>
                  <a:pt x="55" y="91"/>
                  <a:pt x="1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55" y="91"/>
                  <a:pt x="118" y="49"/>
                  <a:pt x="179" y="27"/>
                </a:cubicBezTo>
                <a:cubicBezTo>
                  <a:pt x="247" y="2"/>
                  <a:pt x="311" y="0"/>
                  <a:pt x="363" y="23"/>
                </a:cubicBezTo>
                <a:cubicBezTo>
                  <a:pt x="419" y="46"/>
                  <a:pt x="464" y="99"/>
                  <a:pt x="495" y="175"/>
                </a:cubicBezTo>
                <a:cubicBezTo>
                  <a:pt x="524" y="246"/>
                  <a:pt x="537" y="335"/>
                  <a:pt x="533" y="425"/>
                </a:cubicBezTo>
                <a:lnTo>
                  <a:pt x="532" y="42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89747" tIns="44873" rIns="89747" bIns="44873" numCol="1" anchor="t" anchorCtr="0" compatLnSpc="1"/>
          <a:lstStyle/>
          <a:p>
            <a:endParaRPr lang="zh-CN" altLang="en-US" sz="1560"/>
          </a:p>
        </p:txBody>
      </p:sp>
      <p:grpSp>
        <p:nvGrpSpPr>
          <p:cNvPr id="2087" name="组合 2086"/>
          <p:cNvGrpSpPr/>
          <p:nvPr/>
        </p:nvGrpSpPr>
        <p:grpSpPr>
          <a:xfrm>
            <a:off x="1455676" y="1432407"/>
            <a:ext cx="2237971" cy="2303400"/>
            <a:chOff x="1827622" y="1343919"/>
            <a:chExt cx="2304000" cy="2304000"/>
          </a:xfrm>
          <a:solidFill>
            <a:schemeClr val="bg1"/>
          </a:solidFill>
        </p:grpSpPr>
        <p:sp>
          <p:nvSpPr>
            <p:cNvPr id="25" name="椭圆 2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0"/>
            </a:p>
          </p:txBody>
        </p:sp>
        <p:sp>
          <p:nvSpPr>
            <p:cNvPr id="22" name="椭圆 21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>
              <a:outerShdw blurRad="520700" dir="10380000" sx="123000" sy="123000" algn="ctr" rotWithShape="0">
                <a:srgbClr val="C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0"/>
            </a:p>
          </p:txBody>
        </p:sp>
      </p:grpSp>
      <p:sp>
        <p:nvSpPr>
          <p:cNvPr id="106" name="椭圆 105"/>
          <p:cNvSpPr/>
          <p:nvPr/>
        </p:nvSpPr>
        <p:spPr>
          <a:xfrm>
            <a:off x="4411946" y="3384852"/>
            <a:ext cx="468420" cy="482114"/>
          </a:xfrm>
          <a:prstGeom prst="ellipse">
            <a:avLst/>
          </a:prstGeom>
          <a:solidFill>
            <a:srgbClr val="B70005"/>
          </a:solidFill>
          <a:ln w="127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60"/>
          </a:p>
        </p:txBody>
      </p:sp>
      <p:sp>
        <p:nvSpPr>
          <p:cNvPr id="2088" name="同心圆 2087"/>
          <p:cNvSpPr/>
          <p:nvPr/>
        </p:nvSpPr>
        <p:spPr>
          <a:xfrm>
            <a:off x="4011717" y="1833155"/>
            <a:ext cx="338018" cy="347899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47" tIns="44873" rIns="89747" bIns="44873" rtlCol="0" anchor="ctr"/>
          <a:lstStyle/>
          <a:p>
            <a:pPr algn="ctr"/>
            <a:endParaRPr lang="zh-CN" altLang="en-US" sz="1560">
              <a:solidFill>
                <a:schemeClr val="tx1"/>
              </a:solidFill>
            </a:endParaRPr>
          </a:p>
        </p:txBody>
      </p:sp>
      <p:sp>
        <p:nvSpPr>
          <p:cNvPr id="108" name="同心圆 107"/>
          <p:cNvSpPr/>
          <p:nvPr/>
        </p:nvSpPr>
        <p:spPr>
          <a:xfrm>
            <a:off x="5025005" y="1670358"/>
            <a:ext cx="173964" cy="179049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4873" rIns="0" bIns="44873" rtlCol="0" anchor="ctr"/>
          <a:lstStyle/>
          <a:p>
            <a:pPr algn="ctr"/>
            <a:endParaRPr lang="zh-CN" altLang="en-US" sz="35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同心圆 108"/>
          <p:cNvSpPr/>
          <p:nvPr/>
        </p:nvSpPr>
        <p:spPr>
          <a:xfrm>
            <a:off x="4591086" y="288811"/>
            <a:ext cx="173964" cy="179049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47" tIns="44873" rIns="89747" bIns="44873" rtlCol="0" anchor="ctr"/>
          <a:lstStyle/>
          <a:p>
            <a:pPr algn="ctr"/>
            <a:endParaRPr lang="zh-CN" altLang="en-US" sz="1560">
              <a:solidFill>
                <a:schemeClr val="tx1"/>
              </a:solidFill>
            </a:endParaRPr>
          </a:p>
        </p:txBody>
      </p:sp>
      <p:sp>
        <p:nvSpPr>
          <p:cNvPr id="110" name="同心圆 109"/>
          <p:cNvSpPr/>
          <p:nvPr/>
        </p:nvSpPr>
        <p:spPr>
          <a:xfrm>
            <a:off x="5479447" y="574485"/>
            <a:ext cx="173964" cy="179049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47" tIns="44873" rIns="89747" bIns="44873" rtlCol="0" anchor="ctr"/>
          <a:lstStyle/>
          <a:p>
            <a:pPr algn="ctr"/>
            <a:endParaRPr lang="zh-CN" altLang="en-US" sz="1560">
              <a:solidFill>
                <a:schemeClr val="tx1"/>
              </a:solidFill>
            </a:endParaRPr>
          </a:p>
        </p:txBody>
      </p:sp>
      <p:sp>
        <p:nvSpPr>
          <p:cNvPr id="111" name="同心圆 110"/>
          <p:cNvSpPr/>
          <p:nvPr/>
        </p:nvSpPr>
        <p:spPr>
          <a:xfrm>
            <a:off x="4864934" y="3909246"/>
            <a:ext cx="173964" cy="179049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4873" rIns="0" bIns="44873" rtlCol="0" anchor="ctr"/>
          <a:lstStyle/>
          <a:p>
            <a:pPr algn="ctr"/>
            <a:endParaRPr lang="zh-CN" altLang="en-US" sz="35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同心圆 111"/>
          <p:cNvSpPr/>
          <p:nvPr/>
        </p:nvSpPr>
        <p:spPr>
          <a:xfrm>
            <a:off x="2063739" y="5974839"/>
            <a:ext cx="173964" cy="179049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747" tIns="44873" rIns="89747" bIns="4487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560">
              <a:solidFill>
                <a:schemeClr val="tx1"/>
              </a:solidFill>
            </a:endParaRPr>
          </a:p>
        </p:txBody>
      </p:sp>
      <p:sp>
        <p:nvSpPr>
          <p:cNvPr id="113" name="同心圆 112"/>
          <p:cNvSpPr/>
          <p:nvPr/>
        </p:nvSpPr>
        <p:spPr>
          <a:xfrm>
            <a:off x="293519" y="6031183"/>
            <a:ext cx="173964" cy="179049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747" tIns="44873" rIns="89747" bIns="4487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560">
              <a:solidFill>
                <a:schemeClr val="tx1"/>
              </a:solidFill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5845738" y="1023607"/>
            <a:ext cx="489610" cy="503925"/>
            <a:chOff x="1827622" y="1343919"/>
            <a:chExt cx="2304000" cy="2304000"/>
          </a:xfrm>
          <a:solidFill>
            <a:srgbClr val="B70005"/>
          </a:solidFill>
        </p:grpSpPr>
        <p:sp>
          <p:nvSpPr>
            <p:cNvPr id="115" name="椭圆 11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0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0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5234643" y="2747183"/>
            <a:ext cx="489610" cy="503925"/>
            <a:chOff x="1827622" y="1343919"/>
            <a:chExt cx="2304000" cy="2304000"/>
          </a:xfrm>
          <a:solidFill>
            <a:srgbClr val="B70005"/>
          </a:solidFill>
        </p:grpSpPr>
        <p:sp>
          <p:nvSpPr>
            <p:cNvPr id="118" name="椭圆 11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0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0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3344242" y="4486693"/>
            <a:ext cx="1418635" cy="1448717"/>
            <a:chOff x="1827622" y="1343919"/>
            <a:chExt cx="2322119" cy="2304000"/>
          </a:xfrm>
          <a:solidFill>
            <a:srgbClr val="B70005"/>
          </a:solidFill>
        </p:grpSpPr>
        <p:sp>
          <p:nvSpPr>
            <p:cNvPr id="121" name="椭圆 12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0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1945459" y="1393779"/>
              <a:ext cx="2204282" cy="2204283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0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3619876" y="827423"/>
            <a:ext cx="724700" cy="745888"/>
            <a:chOff x="1827622" y="1343919"/>
            <a:chExt cx="2304000" cy="2304000"/>
          </a:xfrm>
          <a:solidFill>
            <a:srgbClr val="B70005"/>
          </a:solidFill>
        </p:grpSpPr>
        <p:sp>
          <p:nvSpPr>
            <p:cNvPr id="124" name="椭圆 12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0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9944250" y="2524808"/>
            <a:ext cx="1290367" cy="235690"/>
            <a:chOff x="9024725" y="1799443"/>
            <a:chExt cx="1290367" cy="235690"/>
          </a:xfrm>
        </p:grpSpPr>
        <p:sp>
          <p:nvSpPr>
            <p:cNvPr id="103" name="矩形 102"/>
            <p:cNvSpPr/>
            <p:nvPr/>
          </p:nvSpPr>
          <p:spPr>
            <a:xfrm>
              <a:off x="9024725" y="1799443"/>
              <a:ext cx="405899" cy="23569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9605057" y="1799443"/>
              <a:ext cx="182267" cy="23569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9961756" y="1799443"/>
              <a:ext cx="114676" cy="23569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10250866" y="1799443"/>
              <a:ext cx="64226" cy="23569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30" name="TextBox 250"/>
          <p:cNvSpPr txBox="1"/>
          <p:nvPr/>
        </p:nvSpPr>
        <p:spPr>
          <a:xfrm>
            <a:off x="6638924" y="3997022"/>
            <a:ext cx="4169961" cy="106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公司地址：广州市天河区软件路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栋二层</a:t>
            </a:r>
            <a:endParaRPr lang="en-US" altLang="zh-CN" sz="1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联系人：胡蓉    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13922246008 </a:t>
            </a:r>
          </a:p>
          <a:p>
            <a:pPr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TextBox 42"/>
          <p:cNvSpPr txBox="1"/>
          <p:nvPr/>
        </p:nvSpPr>
        <p:spPr>
          <a:xfrm>
            <a:off x="6038850" y="2447290"/>
            <a:ext cx="4037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广州德生智能信息技术有限公司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KSO_Shape"/>
          <p:cNvSpPr/>
          <p:nvPr/>
        </p:nvSpPr>
        <p:spPr bwMode="auto">
          <a:xfrm>
            <a:off x="3400574" y="4805527"/>
            <a:ext cx="1327631" cy="927130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80" name="KSO_Shape"/>
          <p:cNvSpPr/>
          <p:nvPr/>
        </p:nvSpPr>
        <p:spPr bwMode="auto">
          <a:xfrm>
            <a:off x="3753861" y="983400"/>
            <a:ext cx="508342" cy="43208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687936" y="2295460"/>
            <a:ext cx="1945916" cy="637837"/>
            <a:chOff x="9128615" y="436464"/>
            <a:chExt cx="3500192" cy="1038579"/>
          </a:xfrm>
        </p:grpSpPr>
        <p:pic>
          <p:nvPicPr>
            <p:cNvPr id="84" name="图片 83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9240198" y="436464"/>
              <a:ext cx="2982755" cy="632205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9128615" y="1124239"/>
              <a:ext cx="3500192" cy="35080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4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4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4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0"/>
                            </p:stCondLst>
                            <p:childTnLst>
                              <p:par>
                                <p:cTn id="1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500"/>
                            </p:stCondLst>
                            <p:childTnLst>
                              <p:par>
                                <p:cTn id="1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500"/>
                            </p:stCondLst>
                            <p:childTnLst>
                              <p:par>
                                <p:cTn id="1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300"/>
                            </p:stCondLst>
                            <p:childTnLst>
                              <p:par>
                                <p:cTn id="18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450"/>
                            </p:stCondLst>
                            <p:childTnLst>
                              <p:par>
                                <p:cTn id="1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5" grpId="0" animBg="1"/>
      <p:bldP spid="29" grpId="0" animBg="1"/>
      <p:bldP spid="30" grpId="0" animBg="1"/>
      <p:bldP spid="2049" grpId="0" animBg="1"/>
      <p:bldP spid="2052" grpId="0" animBg="1"/>
      <p:bldP spid="2053" grpId="0" animBg="1"/>
      <p:bldP spid="2057" grpId="0" animBg="1"/>
      <p:bldP spid="2058" grpId="0" animBg="1"/>
      <p:bldP spid="2061" grpId="0" animBg="1"/>
      <p:bldP spid="2063" grpId="0" animBg="1"/>
      <p:bldP spid="2064" grpId="0" animBg="1"/>
      <p:bldP spid="2065" grpId="0" animBg="1"/>
      <p:bldP spid="2070" grpId="0" animBg="1"/>
      <p:bldP spid="2071" grpId="0" animBg="1"/>
      <p:bldP spid="2072" grpId="0" animBg="1"/>
      <p:bldP spid="2073" grpId="0" animBg="1"/>
      <p:bldP spid="2074" grpId="0" animBg="1"/>
      <p:bldP spid="2075" grpId="0" animBg="1"/>
      <p:bldP spid="2078" grpId="0" animBg="1"/>
      <p:bldP spid="2079" grpId="0" animBg="1"/>
      <p:bldP spid="1024" grpId="0" animBg="1"/>
      <p:bldP spid="1025" grpId="0" animBg="1"/>
      <p:bldP spid="1026" grpId="0" animBg="1"/>
      <p:bldP spid="1027" grpId="0" animBg="1"/>
      <p:bldP spid="1031" grpId="0" animBg="1"/>
      <p:bldP spid="1032" grpId="0" animBg="1"/>
      <p:bldP spid="1033" grpId="0" animBg="1"/>
      <p:bldP spid="1034" grpId="0" animBg="1"/>
      <p:bldP spid="1035" grpId="0" animBg="1"/>
      <p:bldP spid="1036" grpId="0" animBg="1"/>
      <p:bldP spid="1037" grpId="0" animBg="1"/>
      <p:bldP spid="1038" grpId="0" animBg="1"/>
      <p:bldP spid="1054" grpId="0" animBg="1"/>
      <p:bldP spid="1055" grpId="0" animBg="1"/>
      <p:bldP spid="2080" grpId="0" animBg="1"/>
      <p:bldP spid="2081" grpId="0" animBg="1"/>
      <p:bldP spid="2082" grpId="0" animBg="1"/>
      <p:bldP spid="106" grpId="0" animBg="1"/>
      <p:bldP spid="2088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30" grpId="0" bldLvl="0"/>
      <p:bldP spid="131" grpId="0"/>
      <p:bldP spid="79" grpId="0" animBg="1"/>
      <p:bldP spid="8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标题 4"/>
          <p:cNvSpPr txBox="1"/>
          <p:nvPr/>
        </p:nvSpPr>
        <p:spPr>
          <a:xfrm>
            <a:off x="1213870" y="300320"/>
            <a:ext cx="4314721" cy="406038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121" name="直接连接符 120"/>
          <p:cNvCxnSpPr/>
          <p:nvPr/>
        </p:nvCxnSpPr>
        <p:spPr>
          <a:xfrm>
            <a:off x="1" y="981365"/>
            <a:ext cx="1221508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组合 121"/>
          <p:cNvGrpSpPr/>
          <p:nvPr/>
        </p:nvGrpSpPr>
        <p:grpSpPr>
          <a:xfrm>
            <a:off x="336860" y="156127"/>
            <a:ext cx="503925" cy="503925"/>
            <a:chOff x="624979" y="908720"/>
            <a:chExt cx="288032" cy="288032"/>
          </a:xfrm>
        </p:grpSpPr>
        <p:cxnSp>
          <p:nvCxnSpPr>
            <p:cNvPr id="123" name="直接连接符 122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37926" y="2340630"/>
            <a:ext cx="3576376" cy="2375645"/>
            <a:chOff x="0" y="2061204"/>
            <a:chExt cx="3576376" cy="2375645"/>
          </a:xfrm>
        </p:grpSpPr>
        <p:sp>
          <p:nvSpPr>
            <p:cNvPr id="15" name="矩形 1"/>
            <p:cNvSpPr/>
            <p:nvPr/>
          </p:nvSpPr>
          <p:spPr>
            <a:xfrm>
              <a:off x="0" y="2205183"/>
              <a:ext cx="1716842" cy="2097735"/>
            </a:xfrm>
            <a:custGeom>
              <a:avLst/>
              <a:gdLst>
                <a:gd name="connsiteX0" fmla="*/ 0 w 1705100"/>
                <a:gd name="connsiteY0" fmla="*/ 0 h 2088232"/>
                <a:gd name="connsiteX1" fmla="*/ 1705100 w 1705100"/>
                <a:gd name="connsiteY1" fmla="*/ 0 h 2088232"/>
                <a:gd name="connsiteX2" fmla="*/ 1705100 w 1705100"/>
                <a:gd name="connsiteY2" fmla="*/ 2088232 h 2088232"/>
                <a:gd name="connsiteX3" fmla="*/ 0 w 1705100"/>
                <a:gd name="connsiteY3" fmla="*/ 2088232 h 2088232"/>
                <a:gd name="connsiteX4" fmla="*/ 0 w 1705100"/>
                <a:gd name="connsiteY4" fmla="*/ 0 h 2088232"/>
                <a:gd name="connsiteX0-1" fmla="*/ 0 w 1705100"/>
                <a:gd name="connsiteY0-2" fmla="*/ 0 h 2088232"/>
                <a:gd name="connsiteX1-3" fmla="*/ 1705100 w 1705100"/>
                <a:gd name="connsiteY1-4" fmla="*/ 0 h 2088232"/>
                <a:gd name="connsiteX2-5" fmla="*/ 922602 w 1705100"/>
                <a:gd name="connsiteY2-6" fmla="*/ 1013988 h 2088232"/>
                <a:gd name="connsiteX3-7" fmla="*/ 1705100 w 1705100"/>
                <a:gd name="connsiteY3-8" fmla="*/ 2088232 h 2088232"/>
                <a:gd name="connsiteX4-9" fmla="*/ 0 w 1705100"/>
                <a:gd name="connsiteY4-10" fmla="*/ 2088232 h 2088232"/>
                <a:gd name="connsiteX5" fmla="*/ 0 w 1705100"/>
                <a:gd name="connsiteY5" fmla="*/ 0 h 2088232"/>
                <a:gd name="connsiteX0-11" fmla="*/ 0 w 1705100"/>
                <a:gd name="connsiteY0-12" fmla="*/ 0 h 2088232"/>
                <a:gd name="connsiteX1-13" fmla="*/ 1705100 w 1705100"/>
                <a:gd name="connsiteY1-14" fmla="*/ 0 h 2088232"/>
                <a:gd name="connsiteX2-15" fmla="*/ 1090721 w 1705100"/>
                <a:gd name="connsiteY2-16" fmla="*/ 1075495 h 2088232"/>
                <a:gd name="connsiteX3-17" fmla="*/ 1705100 w 1705100"/>
                <a:gd name="connsiteY3-18" fmla="*/ 2088232 h 2088232"/>
                <a:gd name="connsiteX4-19" fmla="*/ 0 w 1705100"/>
                <a:gd name="connsiteY4-20" fmla="*/ 2088232 h 2088232"/>
                <a:gd name="connsiteX5-21" fmla="*/ 0 w 1705100"/>
                <a:gd name="connsiteY5-22" fmla="*/ 0 h 2088232"/>
                <a:gd name="connsiteX0-23" fmla="*/ 0 w 1705100"/>
                <a:gd name="connsiteY0-24" fmla="*/ 0 h 2088232"/>
                <a:gd name="connsiteX1-25" fmla="*/ 1705100 w 1705100"/>
                <a:gd name="connsiteY1-26" fmla="*/ 0 h 2088232"/>
                <a:gd name="connsiteX2-27" fmla="*/ 1090721 w 1705100"/>
                <a:gd name="connsiteY2-28" fmla="*/ 1075495 h 2088232"/>
                <a:gd name="connsiteX3-29" fmla="*/ 1705100 w 1705100"/>
                <a:gd name="connsiteY3-30" fmla="*/ 2088232 h 2088232"/>
                <a:gd name="connsiteX4-31" fmla="*/ 0 w 1705100"/>
                <a:gd name="connsiteY4-32" fmla="*/ 2088232 h 2088232"/>
                <a:gd name="connsiteX5-33" fmla="*/ 0 w 1705100"/>
                <a:gd name="connsiteY5-34" fmla="*/ 0 h 2088232"/>
                <a:gd name="connsiteX0-35" fmla="*/ 0 w 1705100"/>
                <a:gd name="connsiteY0-36" fmla="*/ 0 h 2088232"/>
                <a:gd name="connsiteX1-37" fmla="*/ 1705100 w 1705100"/>
                <a:gd name="connsiteY1-38" fmla="*/ 0 h 2088232"/>
                <a:gd name="connsiteX2-39" fmla="*/ 1090721 w 1705100"/>
                <a:gd name="connsiteY2-40" fmla="*/ 1075495 h 2088232"/>
                <a:gd name="connsiteX3-41" fmla="*/ 1705100 w 1705100"/>
                <a:gd name="connsiteY3-42" fmla="*/ 2088232 h 2088232"/>
                <a:gd name="connsiteX4-43" fmla="*/ 0 w 1705100"/>
                <a:gd name="connsiteY4-44" fmla="*/ 2088232 h 2088232"/>
                <a:gd name="connsiteX5-45" fmla="*/ 0 w 1705100"/>
                <a:gd name="connsiteY5-46" fmla="*/ 0 h 2088232"/>
                <a:gd name="connsiteX0-47" fmla="*/ 0 w 1705100"/>
                <a:gd name="connsiteY0-48" fmla="*/ 0 h 2088232"/>
                <a:gd name="connsiteX1-49" fmla="*/ 1705100 w 1705100"/>
                <a:gd name="connsiteY1-50" fmla="*/ 0 h 2088232"/>
                <a:gd name="connsiteX2-51" fmla="*/ 1090721 w 1705100"/>
                <a:gd name="connsiteY2-52" fmla="*/ 1075495 h 2088232"/>
                <a:gd name="connsiteX3-53" fmla="*/ 1705100 w 1705100"/>
                <a:gd name="connsiteY3-54" fmla="*/ 2088232 h 2088232"/>
                <a:gd name="connsiteX4-55" fmla="*/ 0 w 1705100"/>
                <a:gd name="connsiteY4-56" fmla="*/ 2088232 h 2088232"/>
                <a:gd name="connsiteX5-57" fmla="*/ 0 w 1705100"/>
                <a:gd name="connsiteY5-58" fmla="*/ 0 h 2088232"/>
                <a:gd name="connsiteX0-59" fmla="*/ 0 w 1705100"/>
                <a:gd name="connsiteY0-60" fmla="*/ 0 h 2088232"/>
                <a:gd name="connsiteX1-61" fmla="*/ 1705100 w 1705100"/>
                <a:gd name="connsiteY1-62" fmla="*/ 0 h 2088232"/>
                <a:gd name="connsiteX2-63" fmla="*/ 1090721 w 1705100"/>
                <a:gd name="connsiteY2-64" fmla="*/ 1075495 h 2088232"/>
                <a:gd name="connsiteX3-65" fmla="*/ 1705100 w 1705100"/>
                <a:gd name="connsiteY3-66" fmla="*/ 2088232 h 2088232"/>
                <a:gd name="connsiteX4-67" fmla="*/ 0 w 1705100"/>
                <a:gd name="connsiteY4-68" fmla="*/ 2088232 h 2088232"/>
                <a:gd name="connsiteX5-69" fmla="*/ 0 w 1705100"/>
                <a:gd name="connsiteY5-70" fmla="*/ 0 h 2088232"/>
                <a:gd name="connsiteX0-71" fmla="*/ 0 w 1705100"/>
                <a:gd name="connsiteY0-72" fmla="*/ 0 h 2088232"/>
                <a:gd name="connsiteX1-73" fmla="*/ 1705100 w 1705100"/>
                <a:gd name="connsiteY1-74" fmla="*/ 0 h 2088232"/>
                <a:gd name="connsiteX2-75" fmla="*/ 1090721 w 1705100"/>
                <a:gd name="connsiteY2-76" fmla="*/ 1075495 h 2088232"/>
                <a:gd name="connsiteX3-77" fmla="*/ 1705100 w 1705100"/>
                <a:gd name="connsiteY3-78" fmla="*/ 2088232 h 2088232"/>
                <a:gd name="connsiteX4-79" fmla="*/ 0 w 1705100"/>
                <a:gd name="connsiteY4-80" fmla="*/ 2088232 h 2088232"/>
                <a:gd name="connsiteX5-81" fmla="*/ 0 w 1705100"/>
                <a:gd name="connsiteY5-82" fmla="*/ 0 h 2088232"/>
                <a:gd name="connsiteX0-83" fmla="*/ 0 w 1705100"/>
                <a:gd name="connsiteY0-84" fmla="*/ 0 h 2088232"/>
                <a:gd name="connsiteX1-85" fmla="*/ 1705100 w 1705100"/>
                <a:gd name="connsiteY1-86" fmla="*/ 0 h 2088232"/>
                <a:gd name="connsiteX2-87" fmla="*/ 1090721 w 1705100"/>
                <a:gd name="connsiteY2-88" fmla="*/ 1075495 h 2088232"/>
                <a:gd name="connsiteX3-89" fmla="*/ 1705100 w 1705100"/>
                <a:gd name="connsiteY3-90" fmla="*/ 2088232 h 2088232"/>
                <a:gd name="connsiteX4-91" fmla="*/ 0 w 1705100"/>
                <a:gd name="connsiteY4-92" fmla="*/ 2088232 h 2088232"/>
                <a:gd name="connsiteX5-93" fmla="*/ 0 w 1705100"/>
                <a:gd name="connsiteY5-94" fmla="*/ 0 h 2088232"/>
                <a:gd name="connsiteX0-95" fmla="*/ 0 w 1705100"/>
                <a:gd name="connsiteY0-96" fmla="*/ 0 h 2088232"/>
                <a:gd name="connsiteX1-97" fmla="*/ 1705100 w 1705100"/>
                <a:gd name="connsiteY1-98" fmla="*/ 0 h 2088232"/>
                <a:gd name="connsiteX2-99" fmla="*/ 1090721 w 1705100"/>
                <a:gd name="connsiteY2-100" fmla="*/ 1075495 h 2088232"/>
                <a:gd name="connsiteX3-101" fmla="*/ 1705100 w 1705100"/>
                <a:gd name="connsiteY3-102" fmla="*/ 2088232 h 2088232"/>
                <a:gd name="connsiteX4-103" fmla="*/ 0 w 1705100"/>
                <a:gd name="connsiteY4-104" fmla="*/ 2088232 h 2088232"/>
                <a:gd name="connsiteX5-105" fmla="*/ 0 w 1705100"/>
                <a:gd name="connsiteY5-106" fmla="*/ 0 h 2088232"/>
                <a:gd name="connsiteX0-107" fmla="*/ 0 w 1705100"/>
                <a:gd name="connsiteY0-108" fmla="*/ 0 h 2088232"/>
                <a:gd name="connsiteX1-109" fmla="*/ 1705100 w 1705100"/>
                <a:gd name="connsiteY1-110" fmla="*/ 0 h 2088232"/>
                <a:gd name="connsiteX2-111" fmla="*/ 1705100 w 1705100"/>
                <a:gd name="connsiteY2-112" fmla="*/ 2088232 h 2088232"/>
                <a:gd name="connsiteX3-113" fmla="*/ 0 w 1705100"/>
                <a:gd name="connsiteY3-114" fmla="*/ 2088232 h 2088232"/>
                <a:gd name="connsiteX4-115" fmla="*/ 0 w 1705100"/>
                <a:gd name="connsiteY4-116" fmla="*/ 0 h 2088232"/>
                <a:gd name="connsiteX0-117" fmla="*/ 0 w 1739059"/>
                <a:gd name="connsiteY0-118" fmla="*/ 0 h 2088232"/>
                <a:gd name="connsiteX1-119" fmla="*/ 1705100 w 1739059"/>
                <a:gd name="connsiteY1-120" fmla="*/ 0 h 2088232"/>
                <a:gd name="connsiteX2-121" fmla="*/ 1705100 w 1739059"/>
                <a:gd name="connsiteY2-122" fmla="*/ 2088232 h 2088232"/>
                <a:gd name="connsiteX3-123" fmla="*/ 0 w 1739059"/>
                <a:gd name="connsiteY3-124" fmla="*/ 2088232 h 2088232"/>
                <a:gd name="connsiteX4-125" fmla="*/ 0 w 1739059"/>
                <a:gd name="connsiteY4-126" fmla="*/ 0 h 2088232"/>
                <a:gd name="connsiteX0-127" fmla="*/ 0 w 1705100"/>
                <a:gd name="connsiteY0-128" fmla="*/ 0 h 2088232"/>
                <a:gd name="connsiteX1-129" fmla="*/ 1705100 w 1705100"/>
                <a:gd name="connsiteY1-130" fmla="*/ 0 h 2088232"/>
                <a:gd name="connsiteX2-131" fmla="*/ 1705100 w 1705100"/>
                <a:gd name="connsiteY2-132" fmla="*/ 2088232 h 2088232"/>
                <a:gd name="connsiteX3-133" fmla="*/ 0 w 1705100"/>
                <a:gd name="connsiteY3-134" fmla="*/ 2088232 h 2088232"/>
                <a:gd name="connsiteX4-135" fmla="*/ 0 w 1705100"/>
                <a:gd name="connsiteY4-136" fmla="*/ 0 h 2088232"/>
                <a:gd name="connsiteX0-137" fmla="*/ 0 w 1705100"/>
                <a:gd name="connsiteY0-138" fmla="*/ 0 h 2088232"/>
                <a:gd name="connsiteX1-139" fmla="*/ 1705100 w 1705100"/>
                <a:gd name="connsiteY1-140" fmla="*/ 0 h 2088232"/>
                <a:gd name="connsiteX2-141" fmla="*/ 1705100 w 1705100"/>
                <a:gd name="connsiteY2-142" fmla="*/ 2088232 h 2088232"/>
                <a:gd name="connsiteX3-143" fmla="*/ 0 w 1705100"/>
                <a:gd name="connsiteY3-144" fmla="*/ 2088232 h 2088232"/>
                <a:gd name="connsiteX4-145" fmla="*/ 0 w 1705100"/>
                <a:gd name="connsiteY4-146" fmla="*/ 0 h 2088232"/>
                <a:gd name="connsiteX0-147" fmla="*/ 0 w 1705100"/>
                <a:gd name="connsiteY0-148" fmla="*/ 0 h 2088232"/>
                <a:gd name="connsiteX1-149" fmla="*/ 1705100 w 1705100"/>
                <a:gd name="connsiteY1-150" fmla="*/ 0 h 2088232"/>
                <a:gd name="connsiteX2-151" fmla="*/ 1705100 w 1705100"/>
                <a:gd name="connsiteY2-152" fmla="*/ 2088232 h 2088232"/>
                <a:gd name="connsiteX3-153" fmla="*/ 0 w 1705100"/>
                <a:gd name="connsiteY3-154" fmla="*/ 2088232 h 2088232"/>
                <a:gd name="connsiteX4-155" fmla="*/ 0 w 1705100"/>
                <a:gd name="connsiteY4-156" fmla="*/ 0 h 2088232"/>
                <a:gd name="connsiteX0-157" fmla="*/ 0 w 1746105"/>
                <a:gd name="connsiteY0-158" fmla="*/ 0 h 2088232"/>
                <a:gd name="connsiteX1-159" fmla="*/ 1746105 w 1746105"/>
                <a:gd name="connsiteY1-160" fmla="*/ 0 h 2088232"/>
                <a:gd name="connsiteX2-161" fmla="*/ 1705100 w 1746105"/>
                <a:gd name="connsiteY2-162" fmla="*/ 2088232 h 2088232"/>
                <a:gd name="connsiteX3-163" fmla="*/ 0 w 1746105"/>
                <a:gd name="connsiteY3-164" fmla="*/ 2088232 h 2088232"/>
                <a:gd name="connsiteX4-165" fmla="*/ 0 w 1746105"/>
                <a:gd name="connsiteY4-166" fmla="*/ 0 h 2088232"/>
                <a:gd name="connsiteX0-167" fmla="*/ 0 w 1746105"/>
                <a:gd name="connsiteY0-168" fmla="*/ 0 h 2088232"/>
                <a:gd name="connsiteX1-169" fmla="*/ 1746105 w 1746105"/>
                <a:gd name="connsiteY1-170" fmla="*/ 0 h 2088232"/>
                <a:gd name="connsiteX2-171" fmla="*/ 1705100 w 1746105"/>
                <a:gd name="connsiteY2-172" fmla="*/ 2088232 h 2088232"/>
                <a:gd name="connsiteX3-173" fmla="*/ 0 w 1746105"/>
                <a:gd name="connsiteY3-174" fmla="*/ 2088232 h 2088232"/>
                <a:gd name="connsiteX4-175" fmla="*/ 0 w 1746105"/>
                <a:gd name="connsiteY4-176" fmla="*/ 0 h 2088232"/>
                <a:gd name="connsiteX0-177" fmla="*/ 0 w 1746105"/>
                <a:gd name="connsiteY0-178" fmla="*/ 0 h 2088232"/>
                <a:gd name="connsiteX1-179" fmla="*/ 1746105 w 1746105"/>
                <a:gd name="connsiteY1-180" fmla="*/ 0 h 2088232"/>
                <a:gd name="connsiteX2-181" fmla="*/ 1705100 w 1746105"/>
                <a:gd name="connsiteY2-182" fmla="*/ 2088232 h 2088232"/>
                <a:gd name="connsiteX3-183" fmla="*/ 0 w 1746105"/>
                <a:gd name="connsiteY3-184" fmla="*/ 2088232 h 2088232"/>
                <a:gd name="connsiteX4-185" fmla="*/ 0 w 1746105"/>
                <a:gd name="connsiteY4-186" fmla="*/ 0 h 2088232"/>
                <a:gd name="connsiteX0-187" fmla="*/ 0 w 1762506"/>
                <a:gd name="connsiteY0-188" fmla="*/ 0 h 2088232"/>
                <a:gd name="connsiteX1-189" fmla="*/ 1746105 w 1762506"/>
                <a:gd name="connsiteY1-190" fmla="*/ 0 h 2088232"/>
                <a:gd name="connsiteX2-191" fmla="*/ 1762506 w 1762506"/>
                <a:gd name="connsiteY2-192" fmla="*/ 2088232 h 2088232"/>
                <a:gd name="connsiteX3-193" fmla="*/ 0 w 1762506"/>
                <a:gd name="connsiteY3-194" fmla="*/ 2088232 h 2088232"/>
                <a:gd name="connsiteX4-195" fmla="*/ 0 w 1762506"/>
                <a:gd name="connsiteY4-196" fmla="*/ 0 h 2088232"/>
                <a:gd name="connsiteX0-197" fmla="*/ 0 w 1762506"/>
                <a:gd name="connsiteY0-198" fmla="*/ 0 h 2088232"/>
                <a:gd name="connsiteX1-199" fmla="*/ 1746105 w 1762506"/>
                <a:gd name="connsiteY1-200" fmla="*/ 0 h 2088232"/>
                <a:gd name="connsiteX2-201" fmla="*/ 1762506 w 1762506"/>
                <a:gd name="connsiteY2-202" fmla="*/ 2088232 h 2088232"/>
                <a:gd name="connsiteX3-203" fmla="*/ 0 w 1762506"/>
                <a:gd name="connsiteY3-204" fmla="*/ 2088232 h 2088232"/>
                <a:gd name="connsiteX4-205" fmla="*/ 0 w 1762506"/>
                <a:gd name="connsiteY4-206" fmla="*/ 0 h 2088232"/>
                <a:gd name="connsiteX0-207" fmla="*/ 0 w 1762506"/>
                <a:gd name="connsiteY0-208" fmla="*/ 0 h 2088232"/>
                <a:gd name="connsiteX1-209" fmla="*/ 1746105 w 1762506"/>
                <a:gd name="connsiteY1-210" fmla="*/ 0 h 2088232"/>
                <a:gd name="connsiteX2-211" fmla="*/ 1762506 w 1762506"/>
                <a:gd name="connsiteY2-212" fmla="*/ 2088232 h 2088232"/>
                <a:gd name="connsiteX3-213" fmla="*/ 0 w 1762506"/>
                <a:gd name="connsiteY3-214" fmla="*/ 2088232 h 2088232"/>
                <a:gd name="connsiteX4-215" fmla="*/ 0 w 1762506"/>
                <a:gd name="connsiteY4-216" fmla="*/ 0 h 2088232"/>
                <a:gd name="connsiteX0-217" fmla="*/ 0 w 1762506"/>
                <a:gd name="connsiteY0-218" fmla="*/ 0 h 2088232"/>
                <a:gd name="connsiteX1-219" fmla="*/ 1746105 w 1762506"/>
                <a:gd name="connsiteY1-220" fmla="*/ 0 h 2088232"/>
                <a:gd name="connsiteX2-221" fmla="*/ 1762506 w 1762506"/>
                <a:gd name="connsiteY2-222" fmla="*/ 2088232 h 2088232"/>
                <a:gd name="connsiteX3-223" fmla="*/ 0 w 1762506"/>
                <a:gd name="connsiteY3-224" fmla="*/ 2088232 h 2088232"/>
                <a:gd name="connsiteX4-225" fmla="*/ 0 w 1762506"/>
                <a:gd name="connsiteY4-226" fmla="*/ 0 h 2088232"/>
                <a:gd name="connsiteX0-227" fmla="*/ 0 w 1762506"/>
                <a:gd name="connsiteY0-228" fmla="*/ 0 h 2088232"/>
                <a:gd name="connsiteX1-229" fmla="*/ 1746105 w 1762506"/>
                <a:gd name="connsiteY1-230" fmla="*/ 0 h 2088232"/>
                <a:gd name="connsiteX2-231" fmla="*/ 1762506 w 1762506"/>
                <a:gd name="connsiteY2-232" fmla="*/ 2088232 h 2088232"/>
                <a:gd name="connsiteX3-233" fmla="*/ 0 w 1762506"/>
                <a:gd name="connsiteY3-234" fmla="*/ 2088232 h 2088232"/>
                <a:gd name="connsiteX4-235" fmla="*/ 0 w 1762506"/>
                <a:gd name="connsiteY4-236" fmla="*/ 0 h 2088232"/>
                <a:gd name="connsiteX0-237" fmla="*/ 0 w 1762506"/>
                <a:gd name="connsiteY0-238" fmla="*/ 0 h 2088232"/>
                <a:gd name="connsiteX1-239" fmla="*/ 1746105 w 1762506"/>
                <a:gd name="connsiteY1-240" fmla="*/ 0 h 2088232"/>
                <a:gd name="connsiteX2-241" fmla="*/ 1762506 w 1762506"/>
                <a:gd name="connsiteY2-242" fmla="*/ 2088232 h 2088232"/>
                <a:gd name="connsiteX3-243" fmla="*/ 0 w 1762506"/>
                <a:gd name="connsiteY3-244" fmla="*/ 2088232 h 2088232"/>
                <a:gd name="connsiteX4-245" fmla="*/ 0 w 1762506"/>
                <a:gd name="connsiteY4-246" fmla="*/ 0 h 2088232"/>
                <a:gd name="connsiteX0-247" fmla="*/ 0 w 1762506"/>
                <a:gd name="connsiteY0-248" fmla="*/ 0 h 2088232"/>
                <a:gd name="connsiteX1-249" fmla="*/ 1746105 w 1762506"/>
                <a:gd name="connsiteY1-250" fmla="*/ 0 h 2088232"/>
                <a:gd name="connsiteX2-251" fmla="*/ 1762506 w 1762506"/>
                <a:gd name="connsiteY2-252" fmla="*/ 2088232 h 2088232"/>
                <a:gd name="connsiteX3-253" fmla="*/ 0 w 1762506"/>
                <a:gd name="connsiteY3-254" fmla="*/ 2088232 h 2088232"/>
                <a:gd name="connsiteX4-255" fmla="*/ 0 w 1762506"/>
                <a:gd name="connsiteY4-256" fmla="*/ 0 h 2088232"/>
                <a:gd name="connsiteX0-257" fmla="*/ 0 w 1762506"/>
                <a:gd name="connsiteY0-258" fmla="*/ 0 h 2088232"/>
                <a:gd name="connsiteX1-259" fmla="*/ 1746105 w 1762506"/>
                <a:gd name="connsiteY1-260" fmla="*/ 0 h 2088232"/>
                <a:gd name="connsiteX2-261" fmla="*/ 1762506 w 1762506"/>
                <a:gd name="connsiteY2-262" fmla="*/ 2088232 h 2088232"/>
                <a:gd name="connsiteX3-263" fmla="*/ 0 w 1762506"/>
                <a:gd name="connsiteY3-264" fmla="*/ 2088232 h 2088232"/>
                <a:gd name="connsiteX4-265" fmla="*/ 0 w 1762506"/>
                <a:gd name="connsiteY4-266" fmla="*/ 0 h 2088232"/>
                <a:gd name="connsiteX0-267" fmla="*/ 0 w 1762506"/>
                <a:gd name="connsiteY0-268" fmla="*/ 0 h 2088237"/>
                <a:gd name="connsiteX1-269" fmla="*/ 1746105 w 1762506"/>
                <a:gd name="connsiteY1-270" fmla="*/ 0 h 2088237"/>
                <a:gd name="connsiteX2-271" fmla="*/ 1762506 w 1762506"/>
                <a:gd name="connsiteY2-272" fmla="*/ 2088232 h 2088237"/>
                <a:gd name="connsiteX3-273" fmla="*/ 0 w 1762506"/>
                <a:gd name="connsiteY3-274" fmla="*/ 2088232 h 2088237"/>
                <a:gd name="connsiteX4-275" fmla="*/ 0 w 1762506"/>
                <a:gd name="connsiteY4-276" fmla="*/ 0 h 2088237"/>
                <a:gd name="connsiteX0-277" fmla="*/ 0 w 1762506"/>
                <a:gd name="connsiteY0-278" fmla="*/ 0 h 2088236"/>
                <a:gd name="connsiteX1-279" fmla="*/ 1746105 w 1762506"/>
                <a:gd name="connsiteY1-280" fmla="*/ 0 h 2088236"/>
                <a:gd name="connsiteX2-281" fmla="*/ 1762506 w 1762506"/>
                <a:gd name="connsiteY2-282" fmla="*/ 2088232 h 2088236"/>
                <a:gd name="connsiteX3-283" fmla="*/ 0 w 1762506"/>
                <a:gd name="connsiteY3-284" fmla="*/ 2088232 h 2088236"/>
                <a:gd name="connsiteX4-285" fmla="*/ 0 w 1762506"/>
                <a:gd name="connsiteY4-286" fmla="*/ 0 h 2088236"/>
                <a:gd name="connsiteX0-287" fmla="*/ 0 w 1762506"/>
                <a:gd name="connsiteY0-288" fmla="*/ 0 h 2088237"/>
                <a:gd name="connsiteX1-289" fmla="*/ 1746105 w 1762506"/>
                <a:gd name="connsiteY1-290" fmla="*/ 0 h 2088237"/>
                <a:gd name="connsiteX2-291" fmla="*/ 1762506 w 1762506"/>
                <a:gd name="connsiteY2-292" fmla="*/ 2088232 h 2088237"/>
                <a:gd name="connsiteX3-293" fmla="*/ 0 w 1762506"/>
                <a:gd name="connsiteY3-294" fmla="*/ 2088232 h 2088237"/>
                <a:gd name="connsiteX4-295" fmla="*/ 0 w 1762506"/>
                <a:gd name="connsiteY4-296" fmla="*/ 0 h 2088237"/>
                <a:gd name="connsiteX0-297" fmla="*/ 0 w 1762506"/>
                <a:gd name="connsiteY0-298" fmla="*/ 0 h 2088685"/>
                <a:gd name="connsiteX1-299" fmla="*/ 1746105 w 1762506"/>
                <a:gd name="connsiteY1-300" fmla="*/ 0 h 2088685"/>
                <a:gd name="connsiteX2-301" fmla="*/ 1762506 w 1762506"/>
                <a:gd name="connsiteY2-302" fmla="*/ 2088232 h 2088685"/>
                <a:gd name="connsiteX3-303" fmla="*/ 0 w 1762506"/>
                <a:gd name="connsiteY3-304" fmla="*/ 2088232 h 2088685"/>
                <a:gd name="connsiteX4-305" fmla="*/ 0 w 1762506"/>
                <a:gd name="connsiteY4-306" fmla="*/ 0 h 2088685"/>
                <a:gd name="connsiteX0-307" fmla="*/ 0 w 1762506"/>
                <a:gd name="connsiteY0-308" fmla="*/ 0 h 2088685"/>
                <a:gd name="connsiteX1-309" fmla="*/ 1690839 w 1762506"/>
                <a:gd name="connsiteY1-310" fmla="*/ 0 h 2088685"/>
                <a:gd name="connsiteX2-311" fmla="*/ 1762506 w 1762506"/>
                <a:gd name="connsiteY2-312" fmla="*/ 2088232 h 2088685"/>
                <a:gd name="connsiteX3-313" fmla="*/ 0 w 1762506"/>
                <a:gd name="connsiteY3-314" fmla="*/ 2088232 h 2088685"/>
                <a:gd name="connsiteX4-315" fmla="*/ 0 w 1762506"/>
                <a:gd name="connsiteY4-316" fmla="*/ 0 h 2088685"/>
                <a:gd name="connsiteX0-317" fmla="*/ 0 w 1762506"/>
                <a:gd name="connsiteY0-318" fmla="*/ 0 h 2088676"/>
                <a:gd name="connsiteX1-319" fmla="*/ 1690839 w 1762506"/>
                <a:gd name="connsiteY1-320" fmla="*/ 0 h 2088676"/>
                <a:gd name="connsiteX2-321" fmla="*/ 1762506 w 1762506"/>
                <a:gd name="connsiteY2-322" fmla="*/ 2088232 h 2088676"/>
                <a:gd name="connsiteX3-323" fmla="*/ 0 w 1762506"/>
                <a:gd name="connsiteY3-324" fmla="*/ 2088232 h 2088676"/>
                <a:gd name="connsiteX4-325" fmla="*/ 0 w 1762506"/>
                <a:gd name="connsiteY4-326" fmla="*/ 0 h 2088676"/>
                <a:gd name="connsiteX0-327" fmla="*/ 0 w 1762506"/>
                <a:gd name="connsiteY0-328" fmla="*/ 0 h 2088845"/>
                <a:gd name="connsiteX1-329" fmla="*/ 1690839 w 1762506"/>
                <a:gd name="connsiteY1-330" fmla="*/ 0 h 2088845"/>
                <a:gd name="connsiteX2-331" fmla="*/ 1762506 w 1762506"/>
                <a:gd name="connsiteY2-332" fmla="*/ 2088232 h 2088845"/>
                <a:gd name="connsiteX3-333" fmla="*/ 0 w 1762506"/>
                <a:gd name="connsiteY3-334" fmla="*/ 2088232 h 2088845"/>
                <a:gd name="connsiteX4-335" fmla="*/ 0 w 1762506"/>
                <a:gd name="connsiteY4-336" fmla="*/ 0 h 2088845"/>
                <a:gd name="connsiteX0-337" fmla="*/ 0 w 1717289"/>
                <a:gd name="connsiteY0-338" fmla="*/ 0 h 2098890"/>
                <a:gd name="connsiteX1-339" fmla="*/ 1690839 w 1717289"/>
                <a:gd name="connsiteY1-340" fmla="*/ 0 h 2098890"/>
                <a:gd name="connsiteX2-341" fmla="*/ 1717289 w 1717289"/>
                <a:gd name="connsiteY2-342" fmla="*/ 2098281 h 2098890"/>
                <a:gd name="connsiteX3-343" fmla="*/ 0 w 1717289"/>
                <a:gd name="connsiteY3-344" fmla="*/ 2088232 h 2098890"/>
                <a:gd name="connsiteX4-345" fmla="*/ 0 w 1717289"/>
                <a:gd name="connsiteY4-346" fmla="*/ 0 h 2098890"/>
                <a:gd name="connsiteX0-347" fmla="*/ 0 w 1717289"/>
                <a:gd name="connsiteY0-348" fmla="*/ 0 h 2098281"/>
                <a:gd name="connsiteX1-349" fmla="*/ 1690839 w 1717289"/>
                <a:gd name="connsiteY1-350" fmla="*/ 0 h 2098281"/>
                <a:gd name="connsiteX2-351" fmla="*/ 1717289 w 1717289"/>
                <a:gd name="connsiteY2-352" fmla="*/ 2098281 h 2098281"/>
                <a:gd name="connsiteX3-353" fmla="*/ 0 w 1717289"/>
                <a:gd name="connsiteY3-354" fmla="*/ 2088232 h 2098281"/>
                <a:gd name="connsiteX4-355" fmla="*/ 0 w 1717289"/>
                <a:gd name="connsiteY4-356" fmla="*/ 0 h 2098281"/>
                <a:gd name="connsiteX0-357" fmla="*/ 0 w 1717289"/>
                <a:gd name="connsiteY0-358" fmla="*/ 0 h 2098281"/>
                <a:gd name="connsiteX1-359" fmla="*/ 1690839 w 1717289"/>
                <a:gd name="connsiteY1-360" fmla="*/ 0 h 2098281"/>
                <a:gd name="connsiteX2-361" fmla="*/ 1717289 w 1717289"/>
                <a:gd name="connsiteY2-362" fmla="*/ 2098281 h 2098281"/>
                <a:gd name="connsiteX3-363" fmla="*/ 0 w 1717289"/>
                <a:gd name="connsiteY3-364" fmla="*/ 2088232 h 2098281"/>
                <a:gd name="connsiteX4-365" fmla="*/ 0 w 1717289"/>
                <a:gd name="connsiteY4-366" fmla="*/ 0 h 2098281"/>
                <a:gd name="connsiteX0-367" fmla="*/ 0 w 1717289"/>
                <a:gd name="connsiteY0-368" fmla="*/ 0 h 2098281"/>
                <a:gd name="connsiteX1-369" fmla="*/ 1690839 w 1717289"/>
                <a:gd name="connsiteY1-370" fmla="*/ 0 h 2098281"/>
                <a:gd name="connsiteX2-371" fmla="*/ 1717289 w 1717289"/>
                <a:gd name="connsiteY2-372" fmla="*/ 2098281 h 2098281"/>
                <a:gd name="connsiteX3-373" fmla="*/ 0 w 1717289"/>
                <a:gd name="connsiteY3-374" fmla="*/ 2088232 h 2098281"/>
                <a:gd name="connsiteX4-375" fmla="*/ 0 w 1717289"/>
                <a:gd name="connsiteY4-376" fmla="*/ 0 h 2098281"/>
                <a:gd name="connsiteX0-377" fmla="*/ 0 w 1717289"/>
                <a:gd name="connsiteY0-378" fmla="*/ 0 h 2098281"/>
                <a:gd name="connsiteX1-379" fmla="*/ 1690839 w 1717289"/>
                <a:gd name="connsiteY1-380" fmla="*/ 0 h 2098281"/>
                <a:gd name="connsiteX2-381" fmla="*/ 1717289 w 1717289"/>
                <a:gd name="connsiteY2-382" fmla="*/ 2098281 h 2098281"/>
                <a:gd name="connsiteX3-383" fmla="*/ 0 w 1717289"/>
                <a:gd name="connsiteY3-384" fmla="*/ 2088232 h 2098281"/>
                <a:gd name="connsiteX4-385" fmla="*/ 0 w 1717289"/>
                <a:gd name="connsiteY4-386" fmla="*/ 0 h 2098281"/>
                <a:gd name="connsiteX0-387" fmla="*/ 0 w 1717289"/>
                <a:gd name="connsiteY0-388" fmla="*/ 0 h 2098281"/>
                <a:gd name="connsiteX1-389" fmla="*/ 1690839 w 1717289"/>
                <a:gd name="connsiteY1-390" fmla="*/ 0 h 2098281"/>
                <a:gd name="connsiteX2-391" fmla="*/ 1717289 w 1717289"/>
                <a:gd name="connsiteY2-392" fmla="*/ 2098281 h 2098281"/>
                <a:gd name="connsiteX3-393" fmla="*/ 0 w 1717289"/>
                <a:gd name="connsiteY3-394" fmla="*/ 2088232 h 2098281"/>
                <a:gd name="connsiteX4-395" fmla="*/ 0 w 1717289"/>
                <a:gd name="connsiteY4-396" fmla="*/ 0 h 2098281"/>
                <a:gd name="connsiteX0-397" fmla="*/ 0 w 1717289"/>
                <a:gd name="connsiteY0-398" fmla="*/ 0 h 2098281"/>
                <a:gd name="connsiteX1-399" fmla="*/ 1690839 w 1717289"/>
                <a:gd name="connsiteY1-400" fmla="*/ 0 h 2098281"/>
                <a:gd name="connsiteX2-401" fmla="*/ 1717289 w 1717289"/>
                <a:gd name="connsiteY2-402" fmla="*/ 2098281 h 2098281"/>
                <a:gd name="connsiteX3-403" fmla="*/ 0 w 1717289"/>
                <a:gd name="connsiteY3-404" fmla="*/ 2088232 h 2098281"/>
                <a:gd name="connsiteX4-405" fmla="*/ 0 w 1717289"/>
                <a:gd name="connsiteY4-406" fmla="*/ 0 h 2098281"/>
                <a:gd name="connsiteX0-407" fmla="*/ 0 w 1717289"/>
                <a:gd name="connsiteY0-408" fmla="*/ 0 h 2098281"/>
                <a:gd name="connsiteX1-409" fmla="*/ 1674437 w 1717289"/>
                <a:gd name="connsiteY1-410" fmla="*/ 4101 h 2098281"/>
                <a:gd name="connsiteX2-411" fmla="*/ 1717289 w 1717289"/>
                <a:gd name="connsiteY2-412" fmla="*/ 2098281 h 2098281"/>
                <a:gd name="connsiteX3-413" fmla="*/ 0 w 1717289"/>
                <a:gd name="connsiteY3-414" fmla="*/ 2088232 h 2098281"/>
                <a:gd name="connsiteX4-415" fmla="*/ 0 w 1717289"/>
                <a:gd name="connsiteY4-416" fmla="*/ 0 h 2098281"/>
                <a:gd name="connsiteX0-417" fmla="*/ 0 w 1717289"/>
                <a:gd name="connsiteY0-418" fmla="*/ 0 h 2098281"/>
                <a:gd name="connsiteX1-419" fmla="*/ 1674437 w 1717289"/>
                <a:gd name="connsiteY1-420" fmla="*/ 4101 h 2098281"/>
                <a:gd name="connsiteX2-421" fmla="*/ 1717289 w 1717289"/>
                <a:gd name="connsiteY2-422" fmla="*/ 2098281 h 2098281"/>
                <a:gd name="connsiteX3-423" fmla="*/ 0 w 1717289"/>
                <a:gd name="connsiteY3-424" fmla="*/ 2088232 h 2098281"/>
                <a:gd name="connsiteX4-425" fmla="*/ 0 w 1717289"/>
                <a:gd name="connsiteY4-426" fmla="*/ 0 h 20982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17289" h="2098281">
                  <a:moveTo>
                    <a:pt x="0" y="0"/>
                  </a:moveTo>
                  <a:lnTo>
                    <a:pt x="1674437" y="4101"/>
                  </a:lnTo>
                  <a:cubicBezTo>
                    <a:pt x="536394" y="826531"/>
                    <a:pt x="1385887" y="2096234"/>
                    <a:pt x="1717289" y="2098281"/>
                  </a:cubicBezTo>
                  <a:lnTo>
                    <a:pt x="0" y="2088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6" name="椭圆 15"/>
            <p:cNvSpPr/>
            <p:nvPr/>
          </p:nvSpPr>
          <p:spPr>
            <a:xfrm>
              <a:off x="1200731" y="2061204"/>
              <a:ext cx="2375645" cy="2375645"/>
            </a:xfrm>
            <a:prstGeom prst="ellipse">
              <a:avLst/>
            </a:prstGeom>
            <a:solidFill>
              <a:srgbClr val="5C6D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831787" y="2349161"/>
              <a:ext cx="1061791" cy="1025445"/>
              <a:chOff x="5512720" y="2152017"/>
              <a:chExt cx="583915" cy="496874"/>
            </a:xfrm>
          </p:grpSpPr>
          <p:sp>
            <p:nvSpPr>
              <p:cNvPr id="18" name="Freeform 159"/>
              <p:cNvSpPr/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90"/>
              </a:p>
            </p:txBody>
          </p:sp>
          <p:sp>
            <p:nvSpPr>
              <p:cNvPr id="19" name="Freeform 160"/>
              <p:cNvSpPr/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90"/>
              </a:p>
            </p:txBody>
          </p:sp>
        </p:grpSp>
        <p:sp>
          <p:nvSpPr>
            <p:cNvPr id="20" name="标题 4"/>
            <p:cNvSpPr txBox="1"/>
            <p:nvPr/>
          </p:nvSpPr>
          <p:spPr>
            <a:xfrm>
              <a:off x="1776645" y="3483998"/>
              <a:ext cx="1295807" cy="802933"/>
            </a:xfrm>
            <a:prstGeom prst="rect">
              <a:avLst/>
            </a:prstGeom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344710" y="2192997"/>
              <a:ext cx="2099874" cy="2099874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49511" y="1792549"/>
            <a:ext cx="4247366" cy="678466"/>
            <a:chOff x="3864333" y="1485290"/>
            <a:chExt cx="4247366" cy="678466"/>
          </a:xfrm>
        </p:grpSpPr>
        <p:sp>
          <p:nvSpPr>
            <p:cNvPr id="22" name="圆角矩形 21"/>
            <p:cNvSpPr/>
            <p:nvPr/>
          </p:nvSpPr>
          <p:spPr>
            <a:xfrm>
              <a:off x="4152290" y="1532966"/>
              <a:ext cx="3887420" cy="480564"/>
            </a:xfrm>
            <a:prstGeom prst="roundRect">
              <a:avLst>
                <a:gd name="adj" fmla="val 50000"/>
              </a:avLst>
            </a:pr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64333" y="1485290"/>
              <a:ext cx="575914" cy="575914"/>
            </a:xfrm>
            <a:prstGeom prst="ellipse">
              <a:avLst/>
            </a:prstGeom>
            <a:solidFill>
              <a:srgbClr val="C1000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4" name="标题 4"/>
            <p:cNvSpPr txBox="1"/>
            <p:nvPr/>
          </p:nvSpPr>
          <p:spPr>
            <a:xfrm>
              <a:off x="3864333" y="1666080"/>
              <a:ext cx="575914" cy="497676"/>
            </a:xfrm>
            <a:prstGeom prst="rect">
              <a:avLst/>
            </a:prstGeom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标题 4"/>
            <p:cNvSpPr txBox="1"/>
            <p:nvPr/>
          </p:nvSpPr>
          <p:spPr>
            <a:xfrm>
              <a:off x="4512236" y="1557279"/>
              <a:ext cx="3599463" cy="473361"/>
            </a:xfrm>
            <a:prstGeom prst="rect">
              <a:avLst/>
            </a:prstGeom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产品定义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右箭头 25"/>
            <p:cNvSpPr/>
            <p:nvPr/>
          </p:nvSpPr>
          <p:spPr>
            <a:xfrm>
              <a:off x="7535785" y="1666080"/>
              <a:ext cx="287957" cy="18900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56051" y="2592038"/>
            <a:ext cx="4247366" cy="678466"/>
            <a:chOff x="4080301" y="2194320"/>
            <a:chExt cx="4247366" cy="678466"/>
          </a:xfrm>
        </p:grpSpPr>
        <p:sp>
          <p:nvSpPr>
            <p:cNvPr id="27" name="圆角矩形 26"/>
            <p:cNvSpPr/>
            <p:nvPr/>
          </p:nvSpPr>
          <p:spPr>
            <a:xfrm>
              <a:off x="4368258" y="2241996"/>
              <a:ext cx="3887420" cy="480564"/>
            </a:xfrm>
            <a:prstGeom prst="roundRect">
              <a:avLst>
                <a:gd name="adj" fmla="val 50000"/>
              </a:avLst>
            </a:pr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8" name="椭圆 27"/>
            <p:cNvSpPr/>
            <p:nvPr/>
          </p:nvSpPr>
          <p:spPr>
            <a:xfrm>
              <a:off x="4080301" y="2194320"/>
              <a:ext cx="575914" cy="575914"/>
            </a:xfrm>
            <a:prstGeom prst="ellipse">
              <a:avLst/>
            </a:prstGeom>
            <a:solidFill>
              <a:srgbClr val="C1000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9" name="标题 4"/>
            <p:cNvSpPr txBox="1"/>
            <p:nvPr/>
          </p:nvSpPr>
          <p:spPr>
            <a:xfrm>
              <a:off x="4080301" y="2375110"/>
              <a:ext cx="575914" cy="497676"/>
            </a:xfrm>
            <a:prstGeom prst="rect">
              <a:avLst/>
            </a:prstGeom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标题 4"/>
            <p:cNvSpPr txBox="1"/>
            <p:nvPr/>
          </p:nvSpPr>
          <p:spPr>
            <a:xfrm>
              <a:off x="4728204" y="2277172"/>
              <a:ext cx="3599463" cy="473361"/>
            </a:xfrm>
            <a:prstGeom prst="rect">
              <a:avLst/>
            </a:prstGeom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规格参数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右箭头 30"/>
            <p:cNvSpPr/>
            <p:nvPr/>
          </p:nvSpPr>
          <p:spPr>
            <a:xfrm>
              <a:off x="7751753" y="2375109"/>
              <a:ext cx="287957" cy="18900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412273" y="3402679"/>
            <a:ext cx="4247367" cy="678466"/>
            <a:chOff x="4224279" y="2903349"/>
            <a:chExt cx="4247367" cy="678466"/>
          </a:xfrm>
        </p:grpSpPr>
        <p:sp>
          <p:nvSpPr>
            <p:cNvPr id="32" name="圆角矩形 31"/>
            <p:cNvSpPr/>
            <p:nvPr/>
          </p:nvSpPr>
          <p:spPr>
            <a:xfrm>
              <a:off x="4512236" y="2951025"/>
              <a:ext cx="3887420" cy="480564"/>
            </a:xfrm>
            <a:prstGeom prst="roundRect">
              <a:avLst>
                <a:gd name="adj" fmla="val 50000"/>
              </a:avLst>
            </a:pr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3" name="椭圆 32"/>
            <p:cNvSpPr/>
            <p:nvPr/>
          </p:nvSpPr>
          <p:spPr>
            <a:xfrm>
              <a:off x="4224279" y="2903349"/>
              <a:ext cx="575914" cy="575914"/>
            </a:xfrm>
            <a:prstGeom prst="ellipse">
              <a:avLst/>
            </a:prstGeom>
            <a:solidFill>
              <a:srgbClr val="C1000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4" name="标题 4"/>
            <p:cNvSpPr txBox="1"/>
            <p:nvPr/>
          </p:nvSpPr>
          <p:spPr>
            <a:xfrm>
              <a:off x="4224279" y="3084139"/>
              <a:ext cx="575914" cy="497676"/>
            </a:xfrm>
            <a:prstGeom prst="rect">
              <a:avLst/>
            </a:prstGeom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标题 4"/>
            <p:cNvSpPr txBox="1"/>
            <p:nvPr/>
          </p:nvSpPr>
          <p:spPr>
            <a:xfrm>
              <a:off x="4872183" y="2998672"/>
              <a:ext cx="3599463" cy="430328"/>
            </a:xfrm>
            <a:prstGeom prst="rect">
              <a:avLst/>
            </a:prstGeom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结构组成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右箭头 35"/>
            <p:cNvSpPr/>
            <p:nvPr/>
          </p:nvSpPr>
          <p:spPr>
            <a:xfrm>
              <a:off x="7895731" y="3084139"/>
              <a:ext cx="287957" cy="18900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97059" y="4289576"/>
            <a:ext cx="4247366" cy="678466"/>
            <a:chOff x="4080301" y="3612378"/>
            <a:chExt cx="4247366" cy="678466"/>
          </a:xfrm>
        </p:grpSpPr>
        <p:sp>
          <p:nvSpPr>
            <p:cNvPr id="37" name="圆角矩形 36"/>
            <p:cNvSpPr/>
            <p:nvPr/>
          </p:nvSpPr>
          <p:spPr>
            <a:xfrm>
              <a:off x="4368258" y="3660054"/>
              <a:ext cx="3887420" cy="480564"/>
            </a:xfrm>
            <a:prstGeom prst="roundRect">
              <a:avLst>
                <a:gd name="adj" fmla="val 50000"/>
              </a:avLst>
            </a:pr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8" name="椭圆 37"/>
            <p:cNvSpPr/>
            <p:nvPr/>
          </p:nvSpPr>
          <p:spPr>
            <a:xfrm>
              <a:off x="4080301" y="3612378"/>
              <a:ext cx="575914" cy="575914"/>
            </a:xfrm>
            <a:prstGeom prst="ellipse">
              <a:avLst/>
            </a:prstGeom>
            <a:solidFill>
              <a:srgbClr val="C1000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9" name="标题 4"/>
            <p:cNvSpPr txBox="1"/>
            <p:nvPr/>
          </p:nvSpPr>
          <p:spPr>
            <a:xfrm>
              <a:off x="4080301" y="3793168"/>
              <a:ext cx="575914" cy="497676"/>
            </a:xfrm>
            <a:prstGeom prst="rect">
              <a:avLst/>
            </a:prstGeom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标题 4"/>
            <p:cNvSpPr txBox="1"/>
            <p:nvPr/>
          </p:nvSpPr>
          <p:spPr>
            <a:xfrm>
              <a:off x="4728204" y="3675532"/>
              <a:ext cx="3599463" cy="473361"/>
            </a:xfrm>
            <a:prstGeom prst="rect">
              <a:avLst/>
            </a:prstGeom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功能特点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右箭头 40"/>
            <p:cNvSpPr/>
            <p:nvPr/>
          </p:nvSpPr>
          <p:spPr>
            <a:xfrm>
              <a:off x="7751753" y="3793168"/>
              <a:ext cx="287957" cy="18900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954563" y="5135397"/>
            <a:ext cx="4247366" cy="678466"/>
            <a:chOff x="4080301" y="2194320"/>
            <a:chExt cx="4247366" cy="678466"/>
          </a:xfrm>
        </p:grpSpPr>
        <p:sp>
          <p:nvSpPr>
            <p:cNvPr id="59" name="圆角矩形 58"/>
            <p:cNvSpPr/>
            <p:nvPr/>
          </p:nvSpPr>
          <p:spPr>
            <a:xfrm>
              <a:off x="4368258" y="2241996"/>
              <a:ext cx="3887420" cy="480564"/>
            </a:xfrm>
            <a:prstGeom prst="roundRect">
              <a:avLst>
                <a:gd name="adj" fmla="val 50000"/>
              </a:avLst>
            </a:pr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0" name="椭圆 59"/>
            <p:cNvSpPr/>
            <p:nvPr/>
          </p:nvSpPr>
          <p:spPr>
            <a:xfrm>
              <a:off x="4080301" y="2194320"/>
              <a:ext cx="575914" cy="575914"/>
            </a:xfrm>
            <a:prstGeom prst="ellipse">
              <a:avLst/>
            </a:prstGeom>
            <a:solidFill>
              <a:srgbClr val="C1000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1" name="标题 4"/>
            <p:cNvSpPr txBox="1"/>
            <p:nvPr/>
          </p:nvSpPr>
          <p:spPr>
            <a:xfrm>
              <a:off x="4080301" y="2375110"/>
              <a:ext cx="575914" cy="497676"/>
            </a:xfrm>
            <a:prstGeom prst="rect">
              <a:avLst/>
            </a:prstGeom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标题 4"/>
            <p:cNvSpPr txBox="1"/>
            <p:nvPr/>
          </p:nvSpPr>
          <p:spPr>
            <a:xfrm>
              <a:off x="4728204" y="2277172"/>
              <a:ext cx="3599463" cy="473361"/>
            </a:xfrm>
            <a:prstGeom prst="rect">
              <a:avLst/>
            </a:prstGeom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应用场景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7751753" y="2375109"/>
              <a:ext cx="287957" cy="18900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50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51" name="图片 50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/>
        </p:nvCxnSpPr>
        <p:spPr>
          <a:xfrm>
            <a:off x="1" y="981365"/>
            <a:ext cx="1221508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336860" y="156127"/>
            <a:ext cx="503925" cy="503925"/>
            <a:chOff x="624979" y="908720"/>
            <a:chExt cx="288032" cy="28803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6"/>
          <p:cNvSpPr txBox="1"/>
          <p:nvPr/>
        </p:nvSpPr>
        <p:spPr>
          <a:xfrm>
            <a:off x="5174294" y="2176388"/>
            <a:ext cx="63483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德生新一代智能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安全头盔产品 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DSJ-4S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是基于专门针对电力系统工作特点设计的一款具有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智能图传，监控报警和工作组对讲等功能的安全头盔。具有录像、存储、实时图像上传、调度与对讲、夜间照明，激光灯指示，以及为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kumimoji="1" lang="zh-CN" altLang="en-US" dirty="0" smtClean="0">
                <a:solidFill>
                  <a:schemeClr val="tx1"/>
                </a:solidFill>
              </a:rPr>
              <a:t>力、建工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特别设计的近电监测报警等行业特殊功能。</a:t>
            </a:r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搭配德生可视化指挥调度平台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软件，可实现前端操作和后端管理的实时视频同步和语音对讲，为后端的远程操作指导及可视化管理提供智能化管理系统。</a:t>
            </a:r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22903" y="1285564"/>
            <a:ext cx="2587215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inpin heiti" panose="00000500000000000000" pitchFamily="2" charset="-122"/>
              </a:rPr>
              <a:t>智能安全帽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813" y="2242838"/>
            <a:ext cx="3983082" cy="3089189"/>
          </a:xfrm>
          <a:prstGeom prst="rect">
            <a:avLst/>
          </a:prstGeom>
        </p:spPr>
      </p:pic>
      <p:sp>
        <p:nvSpPr>
          <p:cNvPr id="18" name="标题 4"/>
          <p:cNvSpPr txBox="1"/>
          <p:nvPr/>
        </p:nvSpPr>
        <p:spPr>
          <a:xfrm>
            <a:off x="1135538" y="443632"/>
            <a:ext cx="4184898" cy="272009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2C3637"/>
                </a:solidFill>
                <a:latin typeface="+mj-ea"/>
              </a:rPr>
              <a:t>一、产品定义 </a:t>
            </a:r>
            <a:r>
              <a:rPr lang="en-US" altLang="zh-CN" sz="2400" dirty="0">
                <a:solidFill>
                  <a:srgbClr val="2C3637"/>
                </a:solidFill>
                <a:latin typeface="+mj-ea"/>
              </a:rPr>
              <a:t>|  </a:t>
            </a:r>
            <a:r>
              <a:rPr lang="zh-CN" altLang="en-US" sz="2400" dirty="0">
                <a:solidFill>
                  <a:srgbClr val="2C3637"/>
                </a:solidFill>
                <a:latin typeface="+mj-ea"/>
              </a:rPr>
              <a:t>智能安全帽</a:t>
            </a:r>
            <a:endParaRPr lang="zh-CN" altLang="zh-CN" sz="1200" dirty="0">
              <a:latin typeface="+mj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17" name="图片 16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alphaModFix amt="23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/>
        </p:nvCxnSpPr>
        <p:spPr>
          <a:xfrm>
            <a:off x="1" y="981365"/>
            <a:ext cx="1221508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336860" y="156127"/>
            <a:ext cx="503925" cy="503925"/>
            <a:chOff x="624979" y="908720"/>
            <a:chExt cx="288032" cy="28803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15" name="图片 14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TextBox 1"/>
          <p:cNvSpPr txBox="1"/>
          <p:nvPr/>
        </p:nvSpPr>
        <p:spPr>
          <a:xfrm>
            <a:off x="1009733" y="423223"/>
            <a:ext cx="4667945" cy="56117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41300" algn="l"/>
                <a:tab pos="3429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b="1" dirty="0" smtClean="0"/>
              <a:t>	</a:t>
            </a:r>
            <a:r>
              <a:rPr lang="en-US" altLang="zh-CN" sz="2400" b="1" dirty="0" err="1" smtClean="0">
                <a:solidFill>
                  <a:srgbClr val="2C3637"/>
                </a:solidFill>
                <a:latin typeface="Times New Roman" pitchFamily="18" charset="0"/>
                <a:cs typeface="Times New Roman" pitchFamily="18" charset="0"/>
              </a:rPr>
              <a:t>一、产品</a:t>
            </a:r>
            <a:r>
              <a:rPr lang="zh-CN" altLang="en-US" sz="2400" b="1" dirty="0" smtClean="0">
                <a:solidFill>
                  <a:srgbClr val="2C3637"/>
                </a:solidFill>
                <a:latin typeface="Times New Roman" pitchFamily="18" charset="0"/>
                <a:cs typeface="Times New Roman" pitchFamily="18" charset="0"/>
              </a:rPr>
              <a:t>定义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2C3637"/>
                </a:solidFill>
                <a:latin typeface="Calibri" pitchFamily="18" charset="0"/>
                <a:cs typeface="Calibri" pitchFamily="18" charset="0"/>
              </a:rPr>
              <a:t>|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400" kern="1200" dirty="0" smtClean="0">
                <a:solidFill>
                  <a:srgbClr val="2C3637"/>
                </a:solidFill>
                <a:latin typeface="+mj-ea"/>
              </a:rPr>
              <a:t>功能概述</a:t>
            </a:r>
            <a:endParaRPr lang="en-US" altLang="zh-CN" sz="2400" kern="1200" dirty="0" smtClean="0">
              <a:solidFill>
                <a:srgbClr val="2C3637"/>
              </a:solidFill>
              <a:latin typeface="+mj-ea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41300" algn="l"/>
                <a:tab pos="342900" algn="l"/>
                <a:tab pos="482600" algn="l"/>
              </a:tabLst>
            </a:pPr>
            <a:r>
              <a:rPr lang="en-US" altLang="zh-CN" dirty="0" smtClean="0"/>
              <a:t>	        </a:t>
            </a:r>
          </a:p>
          <a:p>
            <a:pPr>
              <a:lnSpc>
                <a:spcPts val="2800"/>
              </a:lnSpc>
              <a:tabLst>
                <a:tab pos="241300" algn="l"/>
                <a:tab pos="342900" algn="l"/>
                <a:tab pos="4826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一体化全功能智能安全帽</a:t>
            </a:r>
            <a:endParaRPr lang="en-US" altLang="zh-CN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2300"/>
              </a:lnSpc>
              <a:tabLst>
                <a:tab pos="241300" algn="l"/>
                <a:tab pos="342900" algn="l"/>
                <a:tab pos="482600" algn="l"/>
              </a:tabLst>
            </a:pP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1.</a:t>
            </a:r>
            <a:r>
              <a:rPr lang="en-US" altLang="zh-CN" sz="1594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符合</a:t>
            </a:r>
            <a:r>
              <a:rPr lang="en-US" altLang="zh-CN" sz="1594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GB/T2811-2007要求，通过国家认证；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700"/>
              </a:lnSpc>
              <a:tabLst>
                <a:tab pos="241300" algn="l"/>
                <a:tab pos="342900" algn="l"/>
                <a:tab pos="482600" algn="l"/>
              </a:tabLst>
            </a:pP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2.</a:t>
            </a:r>
            <a:r>
              <a:rPr lang="en-US" altLang="zh-CN" sz="1594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电池半外置一体化设计，使用更安全；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800"/>
              </a:lnSpc>
              <a:tabLst>
                <a:tab pos="241300" algn="l"/>
                <a:tab pos="342900" algn="l"/>
                <a:tab pos="482600" algn="l"/>
              </a:tabLst>
            </a:pP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3.</a:t>
            </a:r>
            <a:r>
              <a:rPr lang="en-US" altLang="zh-CN" sz="1594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优化高噪声环境的对讲音频设计，满足高噪声环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800"/>
              </a:lnSpc>
              <a:tabLst>
                <a:tab pos="241300" algn="l"/>
                <a:tab pos="342900" algn="l"/>
                <a:tab pos="482600" algn="l"/>
              </a:tabLst>
            </a:pPr>
            <a:r>
              <a:rPr lang="en-US" altLang="zh-CN" b="1" dirty="0" smtClean="0"/>
              <a:t>		</a:t>
            </a: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境下的工作需求；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800"/>
              </a:lnSpc>
              <a:tabLst>
                <a:tab pos="241300" algn="l"/>
                <a:tab pos="342900" algn="l"/>
                <a:tab pos="482600" algn="l"/>
              </a:tabLst>
            </a:pP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4.</a:t>
            </a:r>
            <a:r>
              <a:rPr lang="en-US" altLang="zh-CN" sz="1594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优化功耗设计，单电录像10小时，单电录像+上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800"/>
              </a:lnSpc>
              <a:tabLst>
                <a:tab pos="241300" algn="l"/>
                <a:tab pos="342900" algn="l"/>
                <a:tab pos="482600" algn="l"/>
              </a:tabLst>
            </a:pPr>
            <a:r>
              <a:rPr lang="en-US" altLang="zh-CN" b="1" dirty="0" smtClean="0"/>
              <a:t>		</a:t>
            </a: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传8小时；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800"/>
              </a:lnSpc>
              <a:tabLst>
                <a:tab pos="241300" algn="l"/>
                <a:tab pos="342900" algn="l"/>
                <a:tab pos="482600" algn="l"/>
              </a:tabLst>
            </a:pP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5.</a:t>
            </a:r>
            <a:r>
              <a:rPr lang="en-US" altLang="zh-CN" sz="1594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整机防水设计，满足IP66防水要求；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800"/>
              </a:lnSpc>
              <a:tabLst>
                <a:tab pos="241300" algn="l"/>
                <a:tab pos="342900" algn="l"/>
                <a:tab pos="482600" algn="l"/>
              </a:tabLst>
            </a:pP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6.</a:t>
            </a:r>
            <a:r>
              <a:rPr lang="en-US" altLang="zh-CN" sz="1594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顶部透气设计，佩戴更舒适。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24381" y="1995057"/>
            <a:ext cx="5342532" cy="395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/>
        </p:nvCxnSpPr>
        <p:spPr>
          <a:xfrm>
            <a:off x="1" y="981365"/>
            <a:ext cx="1221508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336860" y="156127"/>
            <a:ext cx="503925" cy="503925"/>
            <a:chOff x="624979" y="908720"/>
            <a:chExt cx="288032" cy="28803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图片 52" descr="尺寸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473" y="3327723"/>
            <a:ext cx="490260" cy="49026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867787" y="3391618"/>
            <a:ext cx="290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尺寸：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298*245*240mm</a:t>
            </a:r>
          </a:p>
        </p:txBody>
      </p:sp>
      <p:pic>
        <p:nvPicPr>
          <p:cNvPr id="55" name="图片 54" descr="内存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8797" y="3344925"/>
            <a:ext cx="490260" cy="49026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4045939" y="3433516"/>
            <a:ext cx="1872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内存：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2GB+16GB</a:t>
            </a:r>
          </a:p>
        </p:txBody>
      </p:sp>
      <p:pic>
        <p:nvPicPr>
          <p:cNvPr id="57" name="图片 56" descr="喇叭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2441" y="3352558"/>
            <a:ext cx="490260" cy="490260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6670120" y="3431688"/>
            <a:ext cx="2428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喇叭：</a:t>
            </a:r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双喇叭环绕立体声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charset="-122"/>
            </a:endParaRPr>
          </a:p>
        </p:txBody>
      </p:sp>
      <p:pic>
        <p:nvPicPr>
          <p:cNvPr id="59" name="图片 58" descr="频段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51192" y="3346606"/>
            <a:ext cx="489400" cy="489400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9640592" y="3424875"/>
            <a:ext cx="2141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频段：国内全网通</a:t>
            </a:r>
          </a:p>
        </p:txBody>
      </p:sp>
      <p:pic>
        <p:nvPicPr>
          <p:cNvPr id="61" name="图片 60" descr="重量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613" y="3986564"/>
            <a:ext cx="490260" cy="490260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850733" y="4074295"/>
            <a:ext cx="276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重量：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≤620g</a:t>
            </a:r>
          </a:p>
        </p:txBody>
      </p:sp>
      <p:pic>
        <p:nvPicPr>
          <p:cNvPr id="63" name="图片 62" descr="定位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42777" y="4013228"/>
            <a:ext cx="496281" cy="48940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4045938" y="4091497"/>
            <a:ext cx="2136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定位：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GPS/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北斗</a:t>
            </a:r>
          </a:p>
        </p:txBody>
      </p:sp>
      <p:pic>
        <p:nvPicPr>
          <p:cNvPr id="65" name="图片 64" descr="软件平台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9860" y="4002798"/>
            <a:ext cx="490260" cy="490260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6671841" y="4099990"/>
            <a:ext cx="2426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平台：高通八核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1.8GHz</a:t>
            </a:r>
          </a:p>
        </p:txBody>
      </p:sp>
      <p:pic>
        <p:nvPicPr>
          <p:cNvPr id="67" name="图片 66" descr="麦克风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1513" y="3996846"/>
            <a:ext cx="489400" cy="489400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9640591" y="4084576"/>
            <a:ext cx="235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麦克风：双降噪麦克风</a:t>
            </a:r>
          </a:p>
        </p:txBody>
      </p:sp>
      <p:pic>
        <p:nvPicPr>
          <p:cNvPr id="69" name="图片 68" descr="手电筒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9613" y="4645406"/>
            <a:ext cx="489400" cy="48940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850733" y="4732276"/>
            <a:ext cx="276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手电筒：</a:t>
            </a:r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大功率手电筒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charset="-122"/>
            </a:endParaRPr>
          </a:p>
        </p:txBody>
      </p:sp>
      <p:pic>
        <p:nvPicPr>
          <p:cNvPr id="71" name="图片 70" descr="蓝牙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49658" y="4670348"/>
            <a:ext cx="490260" cy="49026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4045938" y="4721955"/>
            <a:ext cx="2136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蓝牙：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BT  4.2</a:t>
            </a:r>
          </a:p>
        </p:txBody>
      </p:sp>
      <p:pic>
        <p:nvPicPr>
          <p:cNvPr id="73" name="图片 72" descr="指示灯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79860" y="4678841"/>
            <a:ext cx="490260" cy="49026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6670121" y="4748510"/>
            <a:ext cx="262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指示灯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充电、开机指示灯</a:t>
            </a:r>
          </a:p>
        </p:txBody>
      </p:sp>
      <p:pic>
        <p:nvPicPr>
          <p:cNvPr id="75" name="图片 74" descr="电池容量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51192" y="4663428"/>
            <a:ext cx="489400" cy="4894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9640591" y="4752018"/>
            <a:ext cx="2216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电池容量：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3000mAH</a:t>
            </a:r>
          </a:p>
        </p:txBody>
      </p:sp>
      <p:pic>
        <p:nvPicPr>
          <p:cNvPr id="77" name="图片 76" descr="防护等级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9613" y="5303387"/>
            <a:ext cx="489400" cy="489400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849012" y="5391117"/>
            <a:ext cx="276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防护等级：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IP66</a:t>
            </a:r>
          </a:p>
        </p:txBody>
      </p:sp>
      <p:pic>
        <p:nvPicPr>
          <p:cNvPr id="79" name="图片 78" descr="产品认证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56539" y="5319729"/>
            <a:ext cx="489400" cy="489400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4035618" y="5408319"/>
            <a:ext cx="2708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GB/T2811-2007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认证</a:t>
            </a:r>
          </a:p>
        </p:txBody>
      </p:sp>
      <p:pic>
        <p:nvPicPr>
          <p:cNvPr id="81" name="图片 80" descr="SIM卡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82441" y="5328222"/>
            <a:ext cx="489400" cy="489400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6671841" y="5415092"/>
            <a:ext cx="2428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SIM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卡：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NANO</a:t>
            </a:r>
          </a:p>
        </p:txBody>
      </p:sp>
      <p:pic>
        <p:nvPicPr>
          <p:cNvPr id="83" name="图片 82" descr="WIFI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61513" y="5330870"/>
            <a:ext cx="489400" cy="489400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9650912" y="5400538"/>
            <a:ext cx="2500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WIFI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IEEE802.11b/g/n</a:t>
            </a:r>
          </a:p>
        </p:txBody>
      </p:sp>
      <p:pic>
        <p:nvPicPr>
          <p:cNvPr id="85" name="图片 84" descr="摄像头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1333" y="5961368"/>
            <a:ext cx="489400" cy="489400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849013" y="6048238"/>
            <a:ext cx="2916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摄像头：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Sensor  Sony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335</a:t>
            </a:r>
          </a:p>
        </p:txBody>
      </p:sp>
      <p:pic>
        <p:nvPicPr>
          <p:cNvPr id="87" name="图片 86" descr="按键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46218" y="5987171"/>
            <a:ext cx="489400" cy="489400"/>
          </a:xfrm>
          <a:prstGeom prst="rect">
            <a:avLst/>
          </a:prstGeom>
        </p:spPr>
      </p:pic>
      <p:sp>
        <p:nvSpPr>
          <p:cNvPr id="88" name="文本框 87"/>
          <p:cNvSpPr txBox="1"/>
          <p:nvPr/>
        </p:nvSpPr>
        <p:spPr>
          <a:xfrm>
            <a:off x="4045938" y="6048238"/>
            <a:ext cx="7779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按键功能: 盲操作分布式按键，开/关机、一键拍照、SOS告警、通话按钮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56934" y="1144872"/>
            <a:ext cx="6523903" cy="1965561"/>
          </a:xfrm>
          <a:prstGeom prst="rect">
            <a:avLst/>
          </a:prstGeom>
        </p:spPr>
      </p:pic>
      <p:sp>
        <p:nvSpPr>
          <p:cNvPr id="50" name="标题 4"/>
          <p:cNvSpPr txBox="1"/>
          <p:nvPr/>
        </p:nvSpPr>
        <p:spPr>
          <a:xfrm>
            <a:off x="1135538" y="443632"/>
            <a:ext cx="4184898" cy="272009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2C3637"/>
                </a:solidFill>
                <a:latin typeface="+mj-ea"/>
              </a:rPr>
              <a:t>二、规格参数 </a:t>
            </a:r>
            <a:r>
              <a:rPr lang="en-US" altLang="zh-CN" sz="2400" dirty="0">
                <a:solidFill>
                  <a:srgbClr val="2C3637"/>
                </a:solidFill>
                <a:latin typeface="+mj-ea"/>
              </a:rPr>
              <a:t>| </a:t>
            </a:r>
            <a:r>
              <a:rPr lang="zh-CN" altLang="en-US" sz="2400" dirty="0">
                <a:solidFill>
                  <a:srgbClr val="2C3637"/>
                </a:solidFill>
                <a:latin typeface="+mj-ea"/>
              </a:rPr>
              <a:t>主要规格</a:t>
            </a:r>
            <a:r>
              <a:rPr lang="en-US" altLang="zh-CN" sz="2400" dirty="0">
                <a:solidFill>
                  <a:srgbClr val="2C3637"/>
                </a:solidFill>
                <a:latin typeface="+mj-ea"/>
              </a:rPr>
              <a:t> </a:t>
            </a:r>
            <a:endParaRPr lang="zh-CN" altLang="zh-CN" sz="1200" dirty="0">
              <a:latin typeface="+mj-ea"/>
            </a:endParaRPr>
          </a:p>
        </p:txBody>
      </p:sp>
      <p:grpSp>
        <p:nvGrpSpPr>
          <p:cNvPr id="48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49" name="图片 48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99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99"/>
                            </p:stCondLst>
                            <p:childTnLst>
                              <p:par>
                                <p:cTn id="6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449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949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350"/>
                            </p:stCondLst>
                            <p:childTnLst>
                              <p:par>
                                <p:cTn id="9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449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949"/>
                            </p:stCondLst>
                            <p:childTnLst>
                              <p:par>
                                <p:cTn id="10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899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399"/>
                            </p:stCondLst>
                            <p:childTnLst>
                              <p:par>
                                <p:cTn id="1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 tmFilter="0,0; .5, 1; 1, 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35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85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800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300"/>
                            </p:stCondLst>
                            <p:childTnLst>
                              <p:par>
                                <p:cTn id="1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850"/>
                            </p:stCondLst>
                            <p:childTnLst>
                              <p:par>
                                <p:cTn id="1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 tmFilter="0,0; .5, 1; 1, 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7899"/>
                            </p:stCondLst>
                            <p:childTnLst>
                              <p:par>
                                <p:cTn id="1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8399"/>
                            </p:stCondLst>
                            <p:childTnLst>
                              <p:par>
                                <p:cTn id="1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 tmFilter="0,0; .5, 1; 1, 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9299"/>
                            </p:stCondLst>
                            <p:childTnLst>
                              <p:par>
                                <p:cTn id="1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9799"/>
                            </p:stCondLst>
                            <p:childTnLst>
                              <p:par>
                                <p:cTn id="1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 tmFilter="0,0; .5, 1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1000"/>
                            </p:stCondLst>
                            <p:childTnLst>
                              <p:par>
                                <p:cTn id="2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 tmFilter="0,0; .5, 1; 1, 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2399"/>
                            </p:stCondLst>
                            <p:childTnLst>
                              <p:par>
                                <p:cTn id="2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2899"/>
                            </p:stCondLst>
                            <p:childTnLst>
                              <p:par>
                                <p:cTn id="2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 tmFilter="0,0; .5, 1; 1, 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4350"/>
                            </p:stCondLst>
                            <p:childTnLst>
                              <p:par>
                                <p:cTn id="2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4850"/>
                            </p:stCondLst>
                            <p:childTnLst>
                              <p:par>
                                <p:cTn id="2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 tmFilter="0,0; .5, 1; 1, 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6299"/>
                            </p:stCondLst>
                            <p:childTnLst>
                              <p:par>
                                <p:cTn id="2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6799"/>
                            </p:stCondLst>
                            <p:childTnLst>
                              <p:par>
                                <p:cTn id="2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 tmFilter="0,0; .5, 1; 1, 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  <p:bldP spid="58" grpId="0"/>
      <p:bldP spid="60" grpId="0"/>
      <p:bldP spid="62" grpId="0"/>
      <p:bldP spid="64" grpId="0"/>
      <p:bldP spid="66" grpId="0"/>
      <p:bldP spid="68" grpId="0"/>
      <p:bldP spid="70" grpId="0"/>
      <p:bldP spid="72" grpId="0"/>
      <p:bldP spid="74" grpId="0"/>
      <p:bldP spid="76" grpId="0"/>
      <p:bldP spid="78" grpId="0"/>
      <p:bldP spid="80" grpId="0"/>
      <p:bldP spid="82" grpId="0"/>
      <p:bldP spid="84" grpId="0"/>
      <p:bldP spid="86" grpId="0"/>
      <p:bldP spid="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/>
        </p:nvCxnSpPr>
        <p:spPr>
          <a:xfrm>
            <a:off x="1" y="981365"/>
            <a:ext cx="1221508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41"/>
          <p:cNvGrpSpPr/>
          <p:nvPr/>
        </p:nvGrpSpPr>
        <p:grpSpPr>
          <a:xfrm>
            <a:off x="336860" y="156127"/>
            <a:ext cx="503925" cy="503925"/>
            <a:chOff x="624979" y="908720"/>
            <a:chExt cx="288032" cy="28803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885857" y="2708940"/>
            <a:ext cx="300595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+mj-ea"/>
              </a:rPr>
              <a:t>专业手电筒补光照明</a:t>
            </a:r>
            <a:endParaRPr lang="en-US" altLang="zh-CN" sz="2000" b="1" dirty="0" smtClean="0">
              <a:solidFill>
                <a:schemeClr val="tx1"/>
              </a:solidFill>
              <a:latin typeface="+mj-ea"/>
            </a:endParaRPr>
          </a:p>
          <a:p>
            <a:endParaRPr lang="en-US" altLang="zh-CN" sz="2000" b="1" dirty="0" smtClean="0">
              <a:solidFill>
                <a:schemeClr val="tx1"/>
              </a:solidFill>
              <a:latin typeface="+mj-ea"/>
            </a:endParaRPr>
          </a:p>
          <a:p>
            <a:r>
              <a:rPr lang="en-US" altLang="zh-CN" sz="2000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zh-CN" altLang="en-US" sz="2000" b="1" dirty="0" smtClean="0">
                <a:solidFill>
                  <a:schemeClr val="tx1"/>
                </a:solidFill>
                <a:latin typeface="+mj-ea"/>
              </a:rPr>
              <a:t>激光定位让拍摄更精准</a:t>
            </a:r>
            <a:endParaRPr lang="en-US" altLang="zh-CN" sz="2000" b="1" dirty="0" smtClean="0">
              <a:solidFill>
                <a:schemeClr val="tx1"/>
              </a:solidFill>
              <a:latin typeface="+mj-ea"/>
            </a:endParaRPr>
          </a:p>
          <a:p>
            <a:endParaRPr lang="en-US" altLang="zh-CN" sz="2000" b="1" dirty="0" smtClean="0">
              <a:solidFill>
                <a:schemeClr val="tx1"/>
              </a:solidFill>
              <a:latin typeface="+mj-ea"/>
            </a:endParaRPr>
          </a:p>
          <a:p>
            <a:r>
              <a:rPr lang="zh-CN" altLang="en-US" sz="2000" b="1" dirty="0" smtClean="0">
                <a:solidFill>
                  <a:schemeClr val="tx1"/>
                </a:solidFill>
                <a:latin typeface="+mj-ea"/>
              </a:rPr>
              <a:t>大广角摄像头视野更开阔</a:t>
            </a:r>
            <a:endParaRPr lang="en-US" altLang="zh-CN" sz="2000" b="1" dirty="0" smtClean="0">
              <a:solidFill>
                <a:schemeClr val="tx1"/>
              </a:solidFill>
              <a:latin typeface="+mj-ea"/>
            </a:endParaRPr>
          </a:p>
          <a:p>
            <a:endParaRPr lang="en-US" altLang="zh-CN" sz="2000" dirty="0" smtClean="0">
              <a:solidFill>
                <a:schemeClr val="tx1"/>
              </a:solidFill>
              <a:latin typeface="+mj-ea"/>
            </a:endParaRPr>
          </a:p>
          <a:p>
            <a:endParaRPr lang="zh-CN" altLang="en-US" sz="20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4234" y="1472862"/>
            <a:ext cx="6918949" cy="4703452"/>
          </a:xfrm>
          <a:prstGeom prst="rect">
            <a:avLst/>
          </a:prstGeom>
        </p:spPr>
      </p:pic>
      <p:sp>
        <p:nvSpPr>
          <p:cNvPr id="14" name="标题 4"/>
          <p:cNvSpPr txBox="1"/>
          <p:nvPr/>
        </p:nvSpPr>
        <p:spPr>
          <a:xfrm>
            <a:off x="1135538" y="443632"/>
            <a:ext cx="4184898" cy="272009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2C3637"/>
                </a:solidFill>
                <a:latin typeface="+mj-ea"/>
              </a:rPr>
              <a:t>三</a:t>
            </a:r>
            <a:r>
              <a:rPr lang="zh-CN" altLang="en-US" sz="2400" b="1" dirty="0" smtClean="0">
                <a:solidFill>
                  <a:srgbClr val="2C3637"/>
                </a:solidFill>
                <a:latin typeface="+mj-ea"/>
              </a:rPr>
              <a:t>、结构组成 </a:t>
            </a:r>
            <a:r>
              <a:rPr lang="en-US" altLang="zh-CN" sz="2400" dirty="0" smtClean="0">
                <a:solidFill>
                  <a:srgbClr val="2C3637"/>
                </a:solidFill>
                <a:latin typeface="+mj-ea"/>
              </a:rPr>
              <a:t>|</a:t>
            </a:r>
            <a:r>
              <a:rPr lang="zh-CN" altLang="en-US" sz="2400" dirty="0" smtClean="0">
                <a:solidFill>
                  <a:srgbClr val="2C3637"/>
                </a:solidFill>
                <a:latin typeface="+mj-ea"/>
              </a:rPr>
              <a:t>正面</a:t>
            </a:r>
            <a:endParaRPr lang="zh-CN" altLang="zh-CN" sz="1200" dirty="0">
              <a:latin typeface="+mj-ea"/>
            </a:endParaRPr>
          </a:p>
        </p:txBody>
      </p:sp>
      <p:grpSp>
        <p:nvGrpSpPr>
          <p:cNvPr id="4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15" name="图片 14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/>
        </p:nvCxnSpPr>
        <p:spPr>
          <a:xfrm>
            <a:off x="1" y="981365"/>
            <a:ext cx="1221508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41"/>
          <p:cNvGrpSpPr/>
          <p:nvPr/>
        </p:nvGrpSpPr>
        <p:grpSpPr>
          <a:xfrm>
            <a:off x="336860" y="156127"/>
            <a:ext cx="503925" cy="503925"/>
            <a:chOff x="624979" y="908720"/>
            <a:chExt cx="288032" cy="28803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标题 4"/>
          <p:cNvSpPr txBox="1"/>
          <p:nvPr/>
        </p:nvSpPr>
        <p:spPr>
          <a:xfrm>
            <a:off x="1135538" y="443632"/>
            <a:ext cx="4184898" cy="272009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2C3637"/>
                </a:solidFill>
                <a:latin typeface="+mj-ea"/>
              </a:rPr>
              <a:t>三</a:t>
            </a:r>
            <a:r>
              <a:rPr lang="zh-CN" altLang="en-US" sz="2400" b="1" dirty="0" smtClean="0">
                <a:solidFill>
                  <a:srgbClr val="2C3637"/>
                </a:solidFill>
                <a:latin typeface="+mj-ea"/>
              </a:rPr>
              <a:t>、结构组成 </a:t>
            </a:r>
            <a:r>
              <a:rPr lang="en-US" altLang="zh-CN" sz="2400" dirty="0" smtClean="0">
                <a:solidFill>
                  <a:srgbClr val="2C3637"/>
                </a:solidFill>
                <a:latin typeface="+mj-ea"/>
              </a:rPr>
              <a:t>|</a:t>
            </a:r>
            <a:r>
              <a:rPr lang="zh-CN" altLang="en-US" sz="2400" dirty="0" smtClean="0">
                <a:solidFill>
                  <a:srgbClr val="2C3637"/>
                </a:solidFill>
                <a:latin typeface="+mj-ea"/>
              </a:rPr>
              <a:t>右侧</a:t>
            </a:r>
            <a:endParaRPr lang="zh-CN" altLang="zh-CN" sz="1200" dirty="0">
              <a:latin typeface="+mj-ea"/>
            </a:endParaRPr>
          </a:p>
        </p:txBody>
      </p:sp>
      <p:grpSp>
        <p:nvGrpSpPr>
          <p:cNvPr id="4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15" name="图片 14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6066" y="1424359"/>
            <a:ext cx="6269244" cy="4192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"/>
          <p:cNvSpPr txBox="1"/>
          <p:nvPr/>
        </p:nvSpPr>
        <p:spPr>
          <a:xfrm>
            <a:off x="1106550" y="1686293"/>
            <a:ext cx="3560453" cy="335476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044700" algn="l"/>
              </a:tabLst>
            </a:pPr>
            <a:r>
              <a:rPr lang="en-US" altLang="zh-CN" sz="2400" b="1" dirty="0" err="1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视频、拍照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按键</a:t>
            </a:r>
            <a:endParaRPr lang="en-US" altLang="zh-CN" sz="2400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044700" algn="l"/>
              </a:tabLst>
            </a:pPr>
            <a:r>
              <a:rPr lang="en-US" altLang="zh-CN" dirty="0" smtClean="0"/>
              <a:t>      </a:t>
            </a:r>
            <a:r>
              <a:rPr lang="en-US" altLang="zh-CN" sz="2004" dirty="0" err="1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视频</a:t>
            </a:r>
            <a:r>
              <a:rPr lang="en-US" altLang="zh-CN" sz="2004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/拍照，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可以实时视频图传和拍照，上传控制中心，提高工作效率</a:t>
            </a:r>
          </a:p>
          <a:p>
            <a:pPr>
              <a:lnSpc>
                <a:spcPts val="3100"/>
              </a:lnSpc>
              <a:tabLst>
                <a:tab pos="2044700" algn="l"/>
              </a:tabLst>
            </a:pPr>
            <a:r>
              <a:rPr lang="en-US" altLang="zh-CN" dirty="0" smtClean="0"/>
              <a:t>      </a:t>
            </a:r>
            <a:r>
              <a:rPr lang="en-US" altLang="zh-CN" sz="2004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主摄像头设计下倾20°，正常佩戴时，无需低头，更集中于工作场景的拍摄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/>
        </p:nvCxnSpPr>
        <p:spPr>
          <a:xfrm>
            <a:off x="1" y="981365"/>
            <a:ext cx="1221508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41"/>
          <p:cNvGrpSpPr/>
          <p:nvPr/>
        </p:nvGrpSpPr>
        <p:grpSpPr>
          <a:xfrm>
            <a:off x="336860" y="156127"/>
            <a:ext cx="503925" cy="503925"/>
            <a:chOff x="624979" y="908720"/>
            <a:chExt cx="288032" cy="28803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标题 4"/>
          <p:cNvSpPr txBox="1"/>
          <p:nvPr/>
        </p:nvSpPr>
        <p:spPr>
          <a:xfrm>
            <a:off x="1135538" y="443632"/>
            <a:ext cx="4184898" cy="272009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2C3637"/>
                </a:solidFill>
                <a:latin typeface="+mj-ea"/>
              </a:rPr>
              <a:t>三</a:t>
            </a:r>
            <a:r>
              <a:rPr lang="zh-CN" altLang="en-US" sz="2400" b="1" dirty="0" smtClean="0">
                <a:solidFill>
                  <a:srgbClr val="2C3637"/>
                </a:solidFill>
                <a:latin typeface="+mj-ea"/>
              </a:rPr>
              <a:t>、结构组成 </a:t>
            </a:r>
            <a:r>
              <a:rPr lang="en-US" altLang="zh-CN" sz="2400" dirty="0" smtClean="0">
                <a:solidFill>
                  <a:srgbClr val="2C3637"/>
                </a:solidFill>
                <a:latin typeface="+mj-ea"/>
              </a:rPr>
              <a:t>|</a:t>
            </a:r>
            <a:r>
              <a:rPr lang="zh-CN" altLang="en-US" sz="2400" dirty="0" smtClean="0">
                <a:solidFill>
                  <a:srgbClr val="2C3637"/>
                </a:solidFill>
                <a:latin typeface="+mj-ea"/>
              </a:rPr>
              <a:t>左侧</a:t>
            </a:r>
            <a:endParaRPr lang="zh-CN" altLang="zh-CN" sz="1200" dirty="0">
              <a:latin typeface="+mj-ea"/>
            </a:endParaRPr>
          </a:p>
        </p:txBody>
      </p:sp>
      <p:grpSp>
        <p:nvGrpSpPr>
          <p:cNvPr id="3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15" name="图片 14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6559" y="1771218"/>
            <a:ext cx="5572496" cy="394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"/>
          <p:cNvSpPr txBox="1"/>
          <p:nvPr/>
        </p:nvSpPr>
        <p:spPr>
          <a:xfrm>
            <a:off x="1681018" y="2796968"/>
            <a:ext cx="2724727" cy="127727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sz="2400" b="1" dirty="0" err="1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对讲、手电筒</a:t>
            </a:r>
            <a:r>
              <a:rPr lang="zh-CN" altLang="en-US" sz="2400" b="1" dirty="0" smtClean="0">
                <a:latin typeface="微软雅黑" pitchFamily="18" charset="0"/>
                <a:cs typeface="微软雅黑" pitchFamily="18" charset="0"/>
              </a:rPr>
              <a:t>按钮</a:t>
            </a:r>
            <a:endParaRPr lang="en-US" altLang="zh-CN" sz="2400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更常用功能放在左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边，便于右手工作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/>
        </p:nvCxnSpPr>
        <p:spPr>
          <a:xfrm>
            <a:off x="1" y="981365"/>
            <a:ext cx="1221508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41"/>
          <p:cNvGrpSpPr/>
          <p:nvPr/>
        </p:nvGrpSpPr>
        <p:grpSpPr>
          <a:xfrm>
            <a:off x="336860" y="156127"/>
            <a:ext cx="503925" cy="503925"/>
            <a:chOff x="624979" y="908720"/>
            <a:chExt cx="288032" cy="28803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 w="28575"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标题 4"/>
          <p:cNvSpPr txBox="1"/>
          <p:nvPr/>
        </p:nvSpPr>
        <p:spPr>
          <a:xfrm>
            <a:off x="1135538" y="443632"/>
            <a:ext cx="4184898" cy="272009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2C3637"/>
                </a:solidFill>
                <a:latin typeface="+mj-ea"/>
              </a:rPr>
              <a:t>三</a:t>
            </a:r>
            <a:r>
              <a:rPr lang="zh-CN" altLang="en-US" sz="2400" b="1" dirty="0" smtClean="0">
                <a:solidFill>
                  <a:srgbClr val="2C3637"/>
                </a:solidFill>
                <a:latin typeface="+mj-ea"/>
              </a:rPr>
              <a:t>、结构组成 </a:t>
            </a:r>
            <a:r>
              <a:rPr lang="en-US" altLang="zh-CN" sz="2400" dirty="0" smtClean="0">
                <a:solidFill>
                  <a:srgbClr val="2C3637"/>
                </a:solidFill>
                <a:latin typeface="+mj-ea"/>
              </a:rPr>
              <a:t>|</a:t>
            </a:r>
            <a:r>
              <a:rPr lang="zh-CN" altLang="en-US" sz="2400" dirty="0" smtClean="0">
                <a:solidFill>
                  <a:srgbClr val="2C3637"/>
                </a:solidFill>
                <a:latin typeface="+mj-ea"/>
              </a:rPr>
              <a:t>底部</a:t>
            </a:r>
            <a:endParaRPr lang="zh-CN" altLang="zh-CN" sz="1200" dirty="0">
              <a:latin typeface="+mj-ea"/>
            </a:endParaRPr>
          </a:p>
        </p:txBody>
      </p:sp>
      <p:grpSp>
        <p:nvGrpSpPr>
          <p:cNvPr id="3" name="组合 13"/>
          <p:cNvGrpSpPr/>
          <p:nvPr/>
        </p:nvGrpSpPr>
        <p:grpSpPr>
          <a:xfrm>
            <a:off x="9987142" y="201883"/>
            <a:ext cx="3206338" cy="721828"/>
            <a:chOff x="9240195" y="450063"/>
            <a:chExt cx="4902746" cy="941808"/>
          </a:xfrm>
        </p:grpSpPr>
        <p:pic>
          <p:nvPicPr>
            <p:cNvPr id="15" name="图片 14" descr="德生科技LOGO">
              <a:extLst>
                <a:ext uri="{FF2B5EF4-FFF2-40B4-BE49-F238E27FC236}">
                  <a16:creationId xmlns="" xmlns:a16="http://schemas.microsoft.com/office/drawing/2014/main" id="{065846E7-C60D-4F82-BEF7-B44E22A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9240195" y="450063"/>
              <a:ext cx="3050604" cy="6465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275669" y="1059684"/>
              <a:ext cx="4867272" cy="3321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股票代码：</a:t>
              </a:r>
              <a:r>
                <a:rPr lang="en-US" altLang="zh-CN" sz="1600" b="1" spc="2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002908</a:t>
              </a:r>
              <a:endParaRPr lang="zh-CN" altLang="en-US" sz="1600" b="1" spc="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7578" y="1744559"/>
            <a:ext cx="51244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"/>
          <p:cNvSpPr txBox="1"/>
          <p:nvPr/>
        </p:nvSpPr>
        <p:spPr>
          <a:xfrm>
            <a:off x="1314369" y="2383147"/>
            <a:ext cx="3590727" cy="25981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SOS报警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/>
            </a:pPr>
            <a:r>
              <a:rPr lang="en-US" altLang="zh-CN" sz="2004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到突发紧急情况可一键报警，便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/>
            </a:pPr>
            <a:r>
              <a:rPr lang="en-US" altLang="zh-CN" sz="2004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于后台组织处理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磁吸式充电口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2004" dirty="0" smtClean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方便使用，整体防水性能更高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技巧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第一PPT，www.1ppt.com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第一PPT，www.1ppt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>
        <a:spAutoFit/>
      </a:bodyPr>
      <a:lstStyle>
        <a:defPPr algn="l">
          <a:lnSpc>
            <a:spcPct val="130000"/>
          </a:lnSpc>
          <a:defRPr sz="1600" b="1" dirty="0">
            <a:solidFill>
              <a:schemeClr val="bg1"/>
            </a:solidFill>
            <a:latin typeface="幼圆" panose="02010509060101010101" charset="-122"/>
            <a:ea typeface="幼圆" panose="02010509060101010101" charset="-122"/>
            <a:cs typeface="幼圆" panose="02010509060101010101" charset="-122"/>
            <a:sym typeface="幼圆" panose="02010509060101010101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第一PPT，www.1ppt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第一PPT，www.1ppt.com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第一PPT，www.1ppt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技巧">
    <a:dk1>
      <a:sysClr val="windowText" lastClr="000000"/>
    </a:dk1>
    <a:lt1>
      <a:sysClr val="window" lastClr="FFFFFF"/>
    </a:lt1>
    <a:dk2>
      <a:srgbClr val="3B3B3B"/>
    </a:dk2>
    <a:lt2>
      <a:srgbClr val="D4D2D0"/>
    </a:lt2>
    <a:accent1>
      <a:srgbClr val="6EA0B0"/>
    </a:accent1>
    <a:accent2>
      <a:srgbClr val="CCAF0A"/>
    </a:accent2>
    <a:accent3>
      <a:srgbClr val="8D89A4"/>
    </a:accent3>
    <a:accent4>
      <a:srgbClr val="748560"/>
    </a:accent4>
    <a:accent5>
      <a:srgbClr val="9E9273"/>
    </a:accent5>
    <a:accent6>
      <a:srgbClr val="7E848D"/>
    </a:accent6>
    <a:hlink>
      <a:srgbClr val="00C8C3"/>
    </a:hlink>
    <a:folHlink>
      <a:srgbClr val="A116E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851</Words>
  <Application>Microsoft Office PowerPoint</Application>
  <PresentationFormat>自定义</PresentationFormat>
  <Paragraphs>232</Paragraphs>
  <Slides>17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第一PPT，www.1ppt.com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Queena</dc:creator>
  <cp:lastModifiedBy>admin</cp:lastModifiedBy>
  <cp:revision>144</cp:revision>
  <dcterms:created xsi:type="dcterms:W3CDTF">2020-03-06T01:13:00Z</dcterms:created>
  <dcterms:modified xsi:type="dcterms:W3CDTF">2020-09-24T04:08:53Z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